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54F66-B907-EC46-887E-93A39D3D035F}" v="58" dt="2021-02-18T22:47:12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4757"/>
  </p:normalViewPr>
  <p:slideViewPr>
    <p:cSldViewPr snapToGrid="0">
      <p:cViewPr varScale="1">
        <p:scale>
          <a:sx n="87" d="100"/>
          <a:sy n="87" d="100"/>
        </p:scale>
        <p:origin x="13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irun Miah" userId="fe018ea4-624c-4979-bb53-2ca5d924b004" providerId="ADAL" clId="{36354F66-B907-EC46-887E-93A39D3D035F}"/>
    <pc:docChg chg="custSel modSld">
      <pc:chgData name="Khairun Miah" userId="fe018ea4-624c-4979-bb53-2ca5d924b004" providerId="ADAL" clId="{36354F66-B907-EC46-887E-93A39D3D035F}" dt="2021-02-18T22:49:39.602" v="248" actId="113"/>
      <pc:docMkLst>
        <pc:docMk/>
      </pc:docMkLst>
      <pc:sldChg chg="modSp mod">
        <pc:chgData name="Khairun Miah" userId="fe018ea4-624c-4979-bb53-2ca5d924b004" providerId="ADAL" clId="{36354F66-B907-EC46-887E-93A39D3D035F}" dt="2021-02-18T22:43:47.329" v="197" actId="207"/>
        <pc:sldMkLst>
          <pc:docMk/>
          <pc:sldMk cId="2716484344" sldId="256"/>
        </pc:sldMkLst>
        <pc:spChg chg="mod">
          <ac:chgData name="Khairun Miah" userId="fe018ea4-624c-4979-bb53-2ca5d924b004" providerId="ADAL" clId="{36354F66-B907-EC46-887E-93A39D3D035F}" dt="2021-02-18T22:43:47.329" v="197" actId="207"/>
          <ac:spMkLst>
            <pc:docMk/>
            <pc:sldMk cId="2716484344" sldId="256"/>
            <ac:spMk id="2" creationId="{E95BA507-B4B0-4F10-8C8A-0602AEBF7244}"/>
          </ac:spMkLst>
        </pc:spChg>
      </pc:sldChg>
      <pc:sldChg chg="modSp mod">
        <pc:chgData name="Khairun Miah" userId="fe018ea4-624c-4979-bb53-2ca5d924b004" providerId="ADAL" clId="{36354F66-B907-EC46-887E-93A39D3D035F}" dt="2021-02-18T22:48:29.069" v="242" actId="113"/>
        <pc:sldMkLst>
          <pc:docMk/>
          <pc:sldMk cId="2073883394" sldId="257"/>
        </pc:sldMkLst>
        <pc:spChg chg="mod">
          <ac:chgData name="Khairun Miah" userId="fe018ea4-624c-4979-bb53-2ca5d924b004" providerId="ADAL" clId="{36354F66-B907-EC46-887E-93A39D3D035F}" dt="2021-02-18T22:48:29.069" v="242" actId="113"/>
          <ac:spMkLst>
            <pc:docMk/>
            <pc:sldMk cId="2073883394" sldId="257"/>
            <ac:spMk id="2" creationId="{30BE2B1A-AF24-430B-A5F9-B5DD6E15725E}"/>
          </ac:spMkLst>
        </pc:spChg>
        <pc:spChg chg="mod">
          <ac:chgData name="Khairun Miah" userId="fe018ea4-624c-4979-bb53-2ca5d924b004" providerId="ADAL" clId="{36354F66-B907-EC46-887E-93A39D3D035F}" dt="2021-02-18T22:44:33.463" v="207" actId="207"/>
          <ac:spMkLst>
            <pc:docMk/>
            <pc:sldMk cId="2073883394" sldId="257"/>
            <ac:spMk id="3" creationId="{32410CB7-B64E-4D02-BB56-EBE5E2C1023C}"/>
          </ac:spMkLst>
        </pc:spChg>
      </pc:sldChg>
      <pc:sldChg chg="modSp mod">
        <pc:chgData name="Khairun Miah" userId="fe018ea4-624c-4979-bb53-2ca5d924b004" providerId="ADAL" clId="{36354F66-B907-EC46-887E-93A39D3D035F}" dt="2021-02-18T22:48:38.512" v="244" actId="113"/>
        <pc:sldMkLst>
          <pc:docMk/>
          <pc:sldMk cId="966371873" sldId="258"/>
        </pc:sldMkLst>
        <pc:spChg chg="mod">
          <ac:chgData name="Khairun Miah" userId="fe018ea4-624c-4979-bb53-2ca5d924b004" providerId="ADAL" clId="{36354F66-B907-EC46-887E-93A39D3D035F}" dt="2021-02-18T22:48:38.512" v="244" actId="113"/>
          <ac:spMkLst>
            <pc:docMk/>
            <pc:sldMk cId="966371873" sldId="258"/>
            <ac:spMk id="2" creationId="{3E61000A-9B45-43C5-8D04-6387589E1612}"/>
          </ac:spMkLst>
        </pc:spChg>
        <pc:spChg chg="mod">
          <ac:chgData name="Khairun Miah" userId="fe018ea4-624c-4979-bb53-2ca5d924b004" providerId="ADAL" clId="{36354F66-B907-EC46-887E-93A39D3D035F}" dt="2021-02-18T22:45:17.716" v="214" actId="207"/>
          <ac:spMkLst>
            <pc:docMk/>
            <pc:sldMk cId="966371873" sldId="258"/>
            <ac:spMk id="3" creationId="{CB612903-F04C-401B-B9A3-BF73ABADDFB6}"/>
          </ac:spMkLst>
        </pc:spChg>
      </pc:sldChg>
      <pc:sldChg chg="modSp mod">
        <pc:chgData name="Khairun Miah" userId="fe018ea4-624c-4979-bb53-2ca5d924b004" providerId="ADAL" clId="{36354F66-B907-EC46-887E-93A39D3D035F}" dt="2021-02-18T22:48:44.826" v="245" actId="113"/>
        <pc:sldMkLst>
          <pc:docMk/>
          <pc:sldMk cId="3944865147" sldId="259"/>
        </pc:sldMkLst>
        <pc:spChg chg="mod">
          <ac:chgData name="Khairun Miah" userId="fe018ea4-624c-4979-bb53-2ca5d924b004" providerId="ADAL" clId="{36354F66-B907-EC46-887E-93A39D3D035F}" dt="2021-02-18T22:48:44.826" v="245" actId="113"/>
          <ac:spMkLst>
            <pc:docMk/>
            <pc:sldMk cId="3944865147" sldId="259"/>
            <ac:spMk id="2" creationId="{070CF886-15C9-423B-BB21-13CECB8116FF}"/>
          </ac:spMkLst>
        </pc:spChg>
        <pc:spChg chg="mod">
          <ac:chgData name="Khairun Miah" userId="fe018ea4-624c-4979-bb53-2ca5d924b004" providerId="ADAL" clId="{36354F66-B907-EC46-887E-93A39D3D035F}" dt="2021-02-18T22:46:22.840" v="223" actId="113"/>
          <ac:spMkLst>
            <pc:docMk/>
            <pc:sldMk cId="3944865147" sldId="259"/>
            <ac:spMk id="3" creationId="{10D048F7-7451-4C45-98D0-65D4CCCB9D75}"/>
          </ac:spMkLst>
        </pc:spChg>
      </pc:sldChg>
      <pc:sldChg chg="modSp mod modAnim">
        <pc:chgData name="Khairun Miah" userId="fe018ea4-624c-4979-bb53-2ca5d924b004" providerId="ADAL" clId="{36354F66-B907-EC46-887E-93A39D3D035F}" dt="2021-02-18T22:48:51.722" v="246" actId="113"/>
        <pc:sldMkLst>
          <pc:docMk/>
          <pc:sldMk cId="1678638332" sldId="260"/>
        </pc:sldMkLst>
        <pc:spChg chg="mod">
          <ac:chgData name="Khairun Miah" userId="fe018ea4-624c-4979-bb53-2ca5d924b004" providerId="ADAL" clId="{36354F66-B907-EC46-887E-93A39D3D035F}" dt="2021-02-18T22:48:51.722" v="246" actId="113"/>
          <ac:spMkLst>
            <pc:docMk/>
            <pc:sldMk cId="1678638332" sldId="260"/>
            <ac:spMk id="2" creationId="{ABF18E8A-EF7D-46AC-A08B-2BC430775BAA}"/>
          </ac:spMkLst>
        </pc:spChg>
        <pc:spChg chg="mod">
          <ac:chgData name="Khairun Miah" userId="fe018ea4-624c-4979-bb53-2ca5d924b004" providerId="ADAL" clId="{36354F66-B907-EC46-887E-93A39D3D035F}" dt="2021-02-18T22:47:12.462" v="230" actId="207"/>
          <ac:spMkLst>
            <pc:docMk/>
            <pc:sldMk cId="1678638332" sldId="260"/>
            <ac:spMk id="3" creationId="{39C811A3-7D29-47E6-AEF7-43D6BD62AF44}"/>
          </ac:spMkLst>
        </pc:spChg>
      </pc:sldChg>
      <pc:sldChg chg="modSp mod">
        <pc:chgData name="Khairun Miah" userId="fe018ea4-624c-4979-bb53-2ca5d924b004" providerId="ADAL" clId="{36354F66-B907-EC46-887E-93A39D3D035F}" dt="2021-02-18T22:49:33.661" v="247" actId="113"/>
        <pc:sldMkLst>
          <pc:docMk/>
          <pc:sldMk cId="3938052015" sldId="261"/>
        </pc:sldMkLst>
        <pc:spChg chg="mod">
          <ac:chgData name="Khairun Miah" userId="fe018ea4-624c-4979-bb53-2ca5d924b004" providerId="ADAL" clId="{36354F66-B907-EC46-887E-93A39D3D035F}" dt="2021-02-18T22:49:33.661" v="247" actId="113"/>
          <ac:spMkLst>
            <pc:docMk/>
            <pc:sldMk cId="3938052015" sldId="261"/>
            <ac:spMk id="2" creationId="{FFA2430E-DBF4-4B2E-906A-DF7234C69F75}"/>
          </ac:spMkLst>
        </pc:spChg>
        <pc:spChg chg="mod">
          <ac:chgData name="Khairun Miah" userId="fe018ea4-624c-4979-bb53-2ca5d924b004" providerId="ADAL" clId="{36354F66-B907-EC46-887E-93A39D3D035F}" dt="2021-02-18T22:47:55.024" v="237" actId="207"/>
          <ac:spMkLst>
            <pc:docMk/>
            <pc:sldMk cId="3938052015" sldId="261"/>
            <ac:spMk id="3" creationId="{E406DBEA-22BC-4A76-A6C4-2B25DE690C1A}"/>
          </ac:spMkLst>
        </pc:spChg>
      </pc:sldChg>
      <pc:sldChg chg="modSp mod">
        <pc:chgData name="Khairun Miah" userId="fe018ea4-624c-4979-bb53-2ca5d924b004" providerId="ADAL" clId="{36354F66-B907-EC46-887E-93A39D3D035F}" dt="2021-02-18T22:49:39.602" v="248" actId="113"/>
        <pc:sldMkLst>
          <pc:docMk/>
          <pc:sldMk cId="2304466387" sldId="262"/>
        </pc:sldMkLst>
        <pc:spChg chg="mod">
          <ac:chgData name="Khairun Miah" userId="fe018ea4-624c-4979-bb53-2ca5d924b004" providerId="ADAL" clId="{36354F66-B907-EC46-887E-93A39D3D035F}" dt="2021-02-18T22:49:39.602" v="248" actId="113"/>
          <ac:spMkLst>
            <pc:docMk/>
            <pc:sldMk cId="2304466387" sldId="262"/>
            <ac:spMk id="2" creationId="{02BC618F-213F-4DD9-A295-F4386C3D3124}"/>
          </ac:spMkLst>
        </pc:spChg>
        <pc:spChg chg="mod">
          <ac:chgData name="Khairun Miah" userId="fe018ea4-624c-4979-bb53-2ca5d924b004" providerId="ADAL" clId="{36354F66-B907-EC46-887E-93A39D3D035F}" dt="2021-02-18T22:48:15.202" v="241" actId="207"/>
          <ac:spMkLst>
            <pc:docMk/>
            <pc:sldMk cId="2304466387" sldId="262"/>
            <ac:spMk id="3" creationId="{4AEC8D57-406B-468B-90FE-4F8184189F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C25D-AAAD-43AF-A7D2-DB5E6100C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9165E-C682-4772-9229-57F6FF7FC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78E05-A6E8-42CA-B704-9ED41E054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633DB-BF6D-4C22-A417-5EB97C4CD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D1BC7-0811-4067-8B0C-57C1D66B5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4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B545-4118-47DE-BEC5-D284C5E74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E7302-94EC-4812-9D42-782D2279C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1E298-B08F-4C9F-AF6D-84C2357BC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19380-C9BE-4D0D-93F3-7EC8E4C94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1CA44-053F-4896-8388-41BD41DA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8883DB-F4B4-4DC0-852F-5FB65B1CCD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E8C2C-6D8E-4D5B-BFF3-04B78639E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C8CB0-DD4B-4C39-BFF8-D92D20D3F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997AC-0969-44C1-A864-A375CFE51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9C6AC-7957-4423-8A33-93E7E494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3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BAD73-8B97-412D-A751-9EA4FD9EC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FEB0A-8419-44AA-8E6C-C81817DBB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F1B19-061A-4729-A9ED-5A569964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AEB59-2BEE-4682-AF79-3287CC45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E08AE-2059-4012-AD01-F4A0FB19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06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7B85D-2437-4368-8884-8099624D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F9FC8-CEA6-485E-A9F1-D711CEF23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2240-F836-43C6-BE28-EE8EE085F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E9AF3-0D5F-4C1A-9C02-609FFAA7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DCEB1-6DD6-4E36-9282-7A73A725D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03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261C-C928-4AF2-8D0F-A502C5CA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519D-DD74-4B66-BAA1-987E3573C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69C58-0380-43C0-BAC6-8FA678327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8E0F2-0822-4F3A-831F-3B4CB91EB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B364A-DC37-47F6-ABC8-85041D5E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1AE4D-22E2-4506-B264-5F4D7BDE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00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94671-EDDA-477B-B6F6-50F9BAC28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3571D-5CCA-41C4-87FF-FBFA010C8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04FBC-93D4-4DF8-B35D-C3F7D5F38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7DD7D-D80A-49EC-A1A0-CAA9A3B91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A94AD-382A-40DB-B666-A610BCAC6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92111-0E29-4F59-86F2-7FCBDD1B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56B66E-A123-41F3-9D8A-5CFD2D32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096E9-C35B-4E59-8317-C1CB3097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8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85B8-3F7D-470D-8334-2DAA455EF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38763-07ED-4563-B122-F50C8768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744F2-82C7-43C5-94BF-F38A1AFC1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96B19-DA5D-46A9-A6BC-B5DAF991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5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E53E27-1A76-4D35-A89E-BBF0829F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95BD5-3171-416B-9AA5-2543AC115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EF3CB7-C4A3-45E5-A18C-825B157F0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5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C0D6-6DCE-4E90-A12D-69BF3DB1B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8C009-3F89-4F98-8AD0-3BD10CD3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F1D4C-A7C2-4A47-80AE-D22E7A1F6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5FACE-2CCD-4609-9467-6417803C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819B7-FE3C-4060-A2CD-393C9F63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DFDEE-910D-4281-8651-31801AAC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75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59CF-C523-4795-BA7B-18B84FE4F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412DE3-41E4-4B27-9350-47952B30FA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8A49C6-792F-4FA8-9BC1-0D261C206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4612E-8301-4C3C-87CB-BCB9BF0F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2D3FA-1855-4AD7-9167-2BE81D5C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180A0-A90F-41E6-A32C-98D6F0B7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588BB4-0ED3-41CE-8002-2A22D215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33D26-974A-40AA-B49E-7540170E3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4A2E1-442E-4BFB-A43C-6EB947BDA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EA9BD-D472-4458-AFBC-A1CDD91C4C9C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DFADB-3EBB-4534-B739-6C9B7D4DB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8A9AC-1859-4110-86AD-CD992DC59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4840-5C6A-4A8B-8736-DD5F8A46F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75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ZAjVQWbM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laware.org.uk/organisation/bristol-diabetes-support-network/" TargetMode="External"/><Relationship Id="rId2" Type="http://schemas.openxmlformats.org/officeDocument/2006/relationships/hyperlink" Target="https://www.diabetes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BA507-B4B0-4F10-8C8A-0602AEBF72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Diabetes</a:t>
            </a:r>
            <a:br>
              <a:rPr lang="en-GB" dirty="0"/>
            </a:br>
            <a:r>
              <a:rPr lang="bn-IN" dirty="0">
                <a:solidFill>
                  <a:srgbClr val="C00000"/>
                </a:solidFill>
              </a:rPr>
              <a:t>ডায়াবেটিস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09642-D6AD-4233-AD99-B0495ADB8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Frank Burge – Head of Nursing &amp; AHPs, </a:t>
            </a:r>
            <a:r>
              <a:rPr lang="en-GB" dirty="0" err="1"/>
              <a:t>Severnside</a:t>
            </a:r>
            <a:r>
              <a:rPr lang="en-GB" dirty="0"/>
              <a:t> Urgent Care</a:t>
            </a:r>
          </a:p>
        </p:txBody>
      </p:sp>
    </p:spTree>
    <p:extLst>
      <p:ext uri="{BB962C8B-B14F-4D97-AF65-F5344CB8AC3E}">
        <p14:creationId xmlns:p14="http://schemas.microsoft.com/office/powerpoint/2010/main" val="271648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E2B1A-AF24-430B-A5F9-B5DD6E15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Diabetes? </a:t>
            </a:r>
            <a:r>
              <a:rPr lang="en-GB" dirty="0"/>
              <a:t>- </a:t>
            </a:r>
            <a:r>
              <a:rPr lang="bn-IN" dirty="0">
                <a:solidFill>
                  <a:srgbClr val="C00000"/>
                </a:solidFill>
              </a:rPr>
              <a:t>ডায়াবেটিস কী?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0CB7-B64E-4D02-BB56-EBE5E2C10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8" y="1445342"/>
            <a:ext cx="11444748" cy="51914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Short video produced by Diabetes UK - </a:t>
            </a:r>
            <a:r>
              <a:rPr lang="bn-IN" dirty="0">
                <a:solidFill>
                  <a:srgbClr val="C00000"/>
                </a:solidFill>
              </a:rPr>
              <a:t>যুক্তরাজ্য দ্বারা নির্মিত ডায়াবেটিস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bn-IN" dirty="0">
                <a:solidFill>
                  <a:srgbClr val="C00000"/>
                </a:solidFill>
              </a:rPr>
              <a:t>সম্পর্কিত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bn-IN" dirty="0">
                <a:solidFill>
                  <a:srgbClr val="C00000"/>
                </a:solidFill>
              </a:rPr>
              <a:t>সংক্ষিপ্ত ভিডিও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>
                <a:hlinkClick r:id="rId2"/>
              </a:rPr>
              <a:t>https://youtu.be/wZAjVQWbMlE</a:t>
            </a:r>
            <a:endParaRPr lang="en-GB" dirty="0"/>
          </a:p>
          <a:p>
            <a:endParaRPr lang="en-GB" dirty="0"/>
          </a:p>
          <a:p>
            <a:r>
              <a:rPr lang="en-GB" dirty="0"/>
              <a:t>Any questions from the video? </a:t>
            </a:r>
            <a:r>
              <a:rPr lang="bn-IN" dirty="0">
                <a:solidFill>
                  <a:srgbClr val="C00000"/>
                </a:solidFill>
              </a:rPr>
              <a:t>ভিডিও সম্পর্কে কোনও প্রশ্ন</a:t>
            </a:r>
            <a:r>
              <a:rPr lang="en-US" dirty="0">
                <a:solidFill>
                  <a:srgbClr val="C00000"/>
                </a:solidFill>
              </a:rPr>
              <a:t>?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>
              <a:highlight>
                <a:srgbClr val="00FF00"/>
              </a:highlight>
            </a:endParaRPr>
          </a:p>
          <a:p>
            <a:r>
              <a:rPr lang="en-GB" dirty="0"/>
              <a:t>1 in 15 people in the UK have diabetes, including 1 million people who have type 2 diabetes and haven’t been diagnosed</a:t>
            </a:r>
          </a:p>
          <a:p>
            <a:r>
              <a:rPr lang="bn-IN" dirty="0">
                <a:solidFill>
                  <a:srgbClr val="C00000"/>
                </a:solidFill>
              </a:rPr>
              <a:t>যুক্তরাজ্যে ১৫ জনের মধ্যে ১ জনের ডায়াবেটিস রয়েছে, এমন 1 মিলিয়ন লোকের মধ্যে যাদের টাইপ 2 ডায়াবেটিস রয়েছে এবং তাদের নির্ণয় করা হয়নি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883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1000A-9B45-43C5-8D04-6387589E1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16" y="206477"/>
            <a:ext cx="10515600" cy="1325563"/>
          </a:xfrm>
        </p:spPr>
        <p:txBody>
          <a:bodyPr/>
          <a:lstStyle/>
          <a:p>
            <a:r>
              <a:rPr lang="en-GB" b="1" dirty="0"/>
              <a:t>In summary…. </a:t>
            </a:r>
            <a:r>
              <a:rPr lang="bn-IN" dirty="0">
                <a:solidFill>
                  <a:srgbClr val="C00000"/>
                </a:solidFill>
              </a:rPr>
              <a:t>সংক্ষেপে</a:t>
            </a:r>
            <a:r>
              <a:rPr lang="en-US" dirty="0">
                <a:solidFill>
                  <a:srgbClr val="C00000"/>
                </a:solidFill>
              </a:rPr>
              <a:t>….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12903-F04C-401B-B9A3-BF73ABADD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7" y="1445342"/>
            <a:ext cx="11636477" cy="5206181"/>
          </a:xfrm>
        </p:spPr>
        <p:txBody>
          <a:bodyPr/>
          <a:lstStyle/>
          <a:p>
            <a:r>
              <a:rPr lang="en-GB" dirty="0"/>
              <a:t>2 main types of diabetes, other types less common</a:t>
            </a:r>
          </a:p>
          <a:p>
            <a:pPr marL="0" indent="0">
              <a:buNone/>
            </a:pPr>
            <a:r>
              <a:rPr lang="bn-IN" dirty="0">
                <a:solidFill>
                  <a:srgbClr val="C00000"/>
                </a:solidFill>
              </a:rPr>
              <a:t>ডায়াবেটিসের প্রধান 2 প্রকার, অন্যান্য ধরণের সাধারণ পরিমাণ কম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In all types glucose can’t get to your cells and builds up in your blood</a:t>
            </a:r>
          </a:p>
          <a:p>
            <a:r>
              <a:rPr lang="bn-IN" dirty="0">
                <a:solidFill>
                  <a:srgbClr val="C00000"/>
                </a:solidFill>
              </a:rPr>
              <a:t>সমস্ত ধরণের ডায়াবেটিসে গ্লুকোজ আপনার কোষগুলিতে যেতে পারে না এবং আপনার রক্তে তৈরি হয়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For glucose to be used by the cells we need a hormone called insulin</a:t>
            </a:r>
          </a:p>
          <a:p>
            <a:r>
              <a:rPr lang="bn-IN" dirty="0">
                <a:solidFill>
                  <a:srgbClr val="C00000"/>
                </a:solidFill>
              </a:rPr>
              <a:t>কোষগুলি গ্লুকোজ ব্যবহার করতে আমাদের ইনসুলিন নামক একটি হরমোন প্রয়োজন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If you are diabetic your pancreas doesn’t produce enough insulin</a:t>
            </a:r>
          </a:p>
          <a:p>
            <a:r>
              <a:rPr lang="bn-IN" dirty="0">
                <a:solidFill>
                  <a:srgbClr val="C00000"/>
                </a:solidFill>
              </a:rPr>
              <a:t>আপনার যদি ডায়াবেটিস হন তবে আপনার অগ্ন্যাশয় পর্যাপ্ত ইনসুলিন উত্পাদন করে না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37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CF886-15C9-423B-BB21-13CECB81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Who is at risk of getting diabetes?</a:t>
            </a:r>
            <a:br>
              <a:rPr lang="en-GB" b="1" dirty="0"/>
            </a:br>
            <a:r>
              <a:rPr lang="bn-IN" dirty="0">
                <a:solidFill>
                  <a:srgbClr val="C00000"/>
                </a:solidFill>
              </a:rPr>
              <a:t>যার ডায়াবেটিস হওয়ার সম্ভাবনা রয়েছে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048F7-7451-4C45-98D0-65D4CCCB9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45" y="1887794"/>
            <a:ext cx="11798710" cy="482272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Pre-diabetes – glucose level above normal but not high enough for ‘full’ diabetes</a:t>
            </a:r>
          </a:p>
          <a:p>
            <a:r>
              <a:rPr lang="bn-IN" sz="2400" dirty="0">
                <a:solidFill>
                  <a:srgbClr val="C00000"/>
                </a:solidFill>
              </a:rPr>
              <a:t>প্রাক-ডায়াবেটিস - গ্লুকোজ স্তর স্বাভাবিকের চেয়ে উপরে তবে ‘পূর্ণ’ ডায়াবেটিসের পক্ষে পর্যাপ্ত পরিমাণে নয়</a:t>
            </a:r>
            <a:endParaRPr lang="en-GB" sz="2400" dirty="0">
              <a:solidFill>
                <a:srgbClr val="C00000"/>
              </a:solidFill>
            </a:endParaRPr>
          </a:p>
          <a:p>
            <a:r>
              <a:rPr lang="en-GB" dirty="0"/>
              <a:t>Being overweight – puts more strain on pancreas to produce insulin</a:t>
            </a:r>
          </a:p>
          <a:p>
            <a:r>
              <a:rPr lang="bn-IN" sz="2400" dirty="0">
                <a:solidFill>
                  <a:srgbClr val="C00000"/>
                </a:solidFill>
              </a:rPr>
              <a:t>অতিরিক্ত ওজন হওয়ায় - ইনসুলিন তৈরি করতে অগ্ন্যাশয়ের উপর আরও চাপ সৃষ্টি করে</a:t>
            </a:r>
            <a:endParaRPr lang="en-GB" sz="2400" dirty="0">
              <a:solidFill>
                <a:srgbClr val="C00000"/>
              </a:solidFill>
            </a:endParaRPr>
          </a:p>
          <a:p>
            <a:r>
              <a:rPr lang="en-GB" dirty="0"/>
              <a:t>Being inactive – leads to being overweight, reduces glucose metabolism</a:t>
            </a:r>
          </a:p>
          <a:p>
            <a:r>
              <a:rPr lang="bn-IN" sz="2400" dirty="0">
                <a:solidFill>
                  <a:srgbClr val="C00000"/>
                </a:solidFill>
              </a:rPr>
              <a:t>নিষ্ক্রিয় হওয়া - অতিরিক্ত ওজন হওয়ার দিকে পরিচালিত করে, গ্লুকোজ বিপাক হ্রাস করে</a:t>
            </a:r>
            <a:endParaRPr lang="en-GB" sz="2400" dirty="0">
              <a:solidFill>
                <a:srgbClr val="C00000"/>
              </a:solidFill>
            </a:endParaRPr>
          </a:p>
          <a:p>
            <a:r>
              <a:rPr lang="en-GB" dirty="0"/>
              <a:t>Family history of type 2 diabetes – can’t change family history but you are at higher risk if other members of your family have it.</a:t>
            </a:r>
          </a:p>
          <a:p>
            <a:r>
              <a:rPr lang="bn-IN" dirty="0">
                <a:solidFill>
                  <a:srgbClr val="C00000"/>
                </a:solidFill>
              </a:rPr>
              <a:t>টাইপ 2 ডায়াবেটিসের পারিবারিক ইতিহাস - পারিবারিক ইতিহাস পরিবর্তন করতে পারে না তবে আপনার পরিবারের অন্যান্য সদস্যদের যদি এটি থাকে তবে আপনি উচ্চ ঝুঁকিতে পড়ছেন।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6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18E8A-EF7D-46AC-A08B-2BC43077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26" y="365125"/>
            <a:ext cx="11754464" cy="1325563"/>
          </a:xfrm>
        </p:spPr>
        <p:txBody>
          <a:bodyPr/>
          <a:lstStyle/>
          <a:p>
            <a:r>
              <a:rPr lang="en-GB" b="1" dirty="0"/>
              <a:t>What can you do about it? </a:t>
            </a:r>
            <a:r>
              <a:rPr lang="bn-IN" dirty="0">
                <a:solidFill>
                  <a:srgbClr val="C00000"/>
                </a:solidFill>
              </a:rPr>
              <a:t>এ ব্যাপারে আপনি কি করতে পারবেন?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811A3-7D29-47E6-AEF7-43D6BD62A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1825625"/>
            <a:ext cx="11651225" cy="4667250"/>
          </a:xfrm>
        </p:spPr>
        <p:txBody>
          <a:bodyPr/>
          <a:lstStyle/>
          <a:p>
            <a:r>
              <a:rPr lang="en-GB" dirty="0"/>
              <a:t>Visit your GP if you have any signs or symptoms.</a:t>
            </a:r>
          </a:p>
          <a:p>
            <a:pPr marL="0" indent="0">
              <a:buNone/>
            </a:pPr>
            <a:r>
              <a:rPr lang="bn-IN" dirty="0">
                <a:solidFill>
                  <a:srgbClr val="C00000"/>
                </a:solidFill>
              </a:rPr>
              <a:t>আপনার কোনও লক্ষণ বা উপসর্গ থাকলে আপনার জিপিতে যান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Manage your weight – losing just 5% can reduce your risk a lot</a:t>
            </a:r>
          </a:p>
          <a:p>
            <a:r>
              <a:rPr lang="bn-IN" dirty="0">
                <a:solidFill>
                  <a:srgbClr val="C00000"/>
                </a:solidFill>
              </a:rPr>
              <a:t>আপনার ওজন পরিচালনা করুন - মাত্র 5% হ্রাস আপনার ঝুঁকি অনেক হ্রাস করতে পারে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Eat a healthy, balanced diet. </a:t>
            </a:r>
            <a:r>
              <a:rPr lang="bn-IN" dirty="0"/>
              <a:t>স্বাস্থ্যকর, ভারসাম্যযুক্ত খাবার খান</a:t>
            </a:r>
            <a:endParaRPr lang="en-GB" dirty="0"/>
          </a:p>
          <a:p>
            <a:endParaRPr lang="en-GB" dirty="0"/>
          </a:p>
          <a:p>
            <a:r>
              <a:rPr lang="en-GB" dirty="0"/>
              <a:t>Be more active. </a:t>
            </a:r>
            <a:r>
              <a:rPr lang="bn-IN" dirty="0">
                <a:solidFill>
                  <a:srgbClr val="C00000"/>
                </a:solidFill>
              </a:rPr>
              <a:t>আরও সক্রিয় থাকুন</a:t>
            </a:r>
            <a:endParaRPr lang="en-GB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63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2430E-DBF4-4B2E-906A-DF7234C69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treatment</a:t>
            </a:r>
            <a:r>
              <a:rPr lang="en-GB" dirty="0"/>
              <a:t>? </a:t>
            </a:r>
            <a:r>
              <a:rPr lang="bn-IN" dirty="0">
                <a:solidFill>
                  <a:srgbClr val="C00000"/>
                </a:solidFill>
              </a:rPr>
              <a:t>কি চিকিৎসা?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6DBEA-22BC-4A76-A6C4-2B25DE69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5" y="1548581"/>
            <a:ext cx="11710219" cy="5191432"/>
          </a:xfrm>
        </p:spPr>
        <p:txBody>
          <a:bodyPr/>
          <a:lstStyle/>
          <a:p>
            <a:r>
              <a:rPr lang="en-GB" dirty="0"/>
              <a:t>Some people manage their diabetes by diet alone</a:t>
            </a:r>
          </a:p>
          <a:p>
            <a:r>
              <a:rPr lang="bn-IN" dirty="0">
                <a:solidFill>
                  <a:srgbClr val="C00000"/>
                </a:solidFill>
              </a:rPr>
              <a:t>কিছু লোক ডায়েটে ডায়াবেটিস পরিচালনা করে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Some people take tablets to treat their diabetes</a:t>
            </a:r>
          </a:p>
          <a:p>
            <a:r>
              <a:rPr lang="bn-IN" dirty="0">
                <a:solidFill>
                  <a:srgbClr val="C00000"/>
                </a:solidFill>
              </a:rPr>
              <a:t>কিছু লোক তাদের ডায়াবেটিসের চিকিত্সার জন্য ট্যাবলেট নেন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Sometimes if diabetes is not controlled people need to take insulin by injection</a:t>
            </a:r>
          </a:p>
          <a:p>
            <a:r>
              <a:rPr lang="bn-IN" dirty="0">
                <a:solidFill>
                  <a:srgbClr val="C00000"/>
                </a:solidFill>
              </a:rPr>
              <a:t>কখনও কখনও ডায়াবেটিস নিয়ন্ত্রিত না হলে লোকেরা ইনজেকশন দ্বারা ইনসুলিন গ্রহণ করা প্রয়োজন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Treatment is guided by how well controlled the diabetes is</a:t>
            </a:r>
          </a:p>
          <a:p>
            <a:r>
              <a:rPr lang="bn-IN" dirty="0">
                <a:solidFill>
                  <a:srgbClr val="C00000"/>
                </a:solidFill>
              </a:rPr>
              <a:t>ডায়াবেটিস কতটা নিয়ন্ত্রিত তা দ্বারা চিকিত্সা পরিচালিত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bn-IN" dirty="0">
                <a:solidFill>
                  <a:srgbClr val="C00000"/>
                </a:solidFill>
              </a:rPr>
              <a:t> হয়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52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618F-213F-4DD9-A295-F4386C3D3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Where to get further information </a:t>
            </a:r>
            <a:br>
              <a:rPr lang="en-GB" dirty="0"/>
            </a:br>
            <a:r>
              <a:rPr lang="bn-IN" dirty="0">
                <a:solidFill>
                  <a:srgbClr val="C00000"/>
                </a:solidFill>
              </a:rPr>
              <a:t>যেখানে আরও তথ্য পাবেন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C8D57-406B-468B-90FE-4F8184189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GP or Practice Nurse.   </a:t>
            </a:r>
            <a:r>
              <a:rPr lang="bn-IN" dirty="0">
                <a:solidFill>
                  <a:srgbClr val="C00000"/>
                </a:solidFill>
              </a:rPr>
              <a:t>জিপি বা অনুশীলন নার্স</a:t>
            </a:r>
            <a:r>
              <a:rPr lang="en-US" dirty="0">
                <a:solidFill>
                  <a:srgbClr val="C00000"/>
                </a:solidFill>
              </a:rPr>
              <a:t>. </a:t>
            </a:r>
            <a:endParaRPr lang="en-GB" dirty="0">
              <a:solidFill>
                <a:srgbClr val="C00000"/>
              </a:solidFill>
            </a:endParaRPr>
          </a:p>
          <a:p>
            <a:endParaRPr lang="en-GB" dirty="0"/>
          </a:p>
          <a:p>
            <a:r>
              <a:rPr lang="en-GB" dirty="0"/>
              <a:t>Diabetes UK - </a:t>
            </a:r>
            <a:r>
              <a:rPr lang="en-GB" dirty="0">
                <a:hlinkClick r:id="rId2"/>
              </a:rPr>
              <a:t>https://www.diabetes.org.uk/</a:t>
            </a:r>
            <a:endParaRPr lang="en-GB" dirty="0"/>
          </a:p>
          <a:p>
            <a:endParaRPr lang="en-GB" dirty="0"/>
          </a:p>
          <a:p>
            <a:r>
              <a:rPr lang="en-GB" dirty="0"/>
              <a:t>Bristol Diabetes support network - </a:t>
            </a:r>
            <a:r>
              <a:rPr lang="en-GB" dirty="0">
                <a:hlinkClick r:id="rId3"/>
              </a:rPr>
              <a:t>https://www.wellaware.org.uk/organisation/bristol-diabetes-support-network/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46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565</Words>
  <Application>Microsoft Macintosh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Introduction to Diabetes ডায়াবেটিস</vt:lpstr>
      <vt:lpstr>What is Diabetes? - ডায়াবেটিস কী?</vt:lpstr>
      <vt:lpstr>In summary…. সংক্ষেপে….</vt:lpstr>
      <vt:lpstr>Who is at risk of getting diabetes? যার ডায়াবেটিস হওয়ার সম্ভাবনা রয়েছে</vt:lpstr>
      <vt:lpstr>What can you do about it? এ ব্যাপারে আপনি কি করতে পারবেন?</vt:lpstr>
      <vt:lpstr>What treatment? কি চিকিৎসা?</vt:lpstr>
      <vt:lpstr>Where to get further information  যেখানে আরও তথ্য পাবেন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Diabetes</dc:title>
  <dc:creator>Frank Burge</dc:creator>
  <cp:lastModifiedBy>Khairun Miah</cp:lastModifiedBy>
  <cp:revision>6</cp:revision>
  <dcterms:created xsi:type="dcterms:W3CDTF">2021-02-02T15:44:04Z</dcterms:created>
  <dcterms:modified xsi:type="dcterms:W3CDTF">2021-02-18T22:49:43Z</dcterms:modified>
</cp:coreProperties>
</file>