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4101" r:id="rId2"/>
  </p:sldMasterIdLst>
  <p:notesMasterIdLst>
    <p:notesMasterId r:id="rId15"/>
  </p:notesMasterIdLst>
  <p:handoutMasterIdLst>
    <p:handoutMasterId r:id="rId16"/>
  </p:handoutMasterIdLst>
  <p:sldIdLst>
    <p:sldId id="274" r:id="rId3"/>
    <p:sldId id="262" r:id="rId4"/>
    <p:sldId id="264" r:id="rId5"/>
    <p:sldId id="596" r:id="rId6"/>
    <p:sldId id="257" r:id="rId7"/>
    <p:sldId id="265" r:id="rId8"/>
    <p:sldId id="272" r:id="rId9"/>
    <p:sldId id="258" r:id="rId10"/>
    <p:sldId id="595" r:id="rId11"/>
    <p:sldId id="278" r:id="rId12"/>
    <p:sldId id="266" r:id="rId13"/>
    <p:sldId id="597" r:id="rId14"/>
  </p:sldIdLst>
  <p:sldSz cx="9144000" cy="6858000" type="screen4x3"/>
  <p:notesSz cx="6797675" cy="9926638"/>
  <p:embeddedFontLst>
    <p:embeddedFont>
      <p:font typeface="Bree Serif" panose="02000503040000020004" pitchFamily="2" charset="0"/>
      <p:regular r:id="rId17"/>
    </p:embeddedFont>
    <p:embeddedFont>
      <p:font typeface="Calibri" panose="020F0502020204030204" pitchFamily="34" charset="0"/>
      <p:regular r:id="rId18"/>
      <p:bold r:id="rId19"/>
      <p:italic r:id="rId20"/>
      <p:boldItalic r:id="rId21"/>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orient="horz" pos="3127">
          <p15:clr>
            <a:srgbClr val="A4A3A4"/>
          </p15:clr>
        </p15:guide>
        <p15:guide id="3" pos="2160">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400"/>
    <a:srgbClr val="FF3399"/>
    <a:srgbClr val="637577"/>
    <a:srgbClr val="E6E6E6"/>
    <a:srgbClr val="00463A"/>
    <a:srgbClr val="162249"/>
    <a:srgbClr val="94C11E"/>
    <a:srgbClr val="9A5221"/>
    <a:srgbClr val="00927A"/>
    <a:srgbClr val="EF95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1" autoAdjust="0"/>
    <p:restoredTop sz="96517" autoAdjust="0"/>
  </p:normalViewPr>
  <p:slideViewPr>
    <p:cSldViewPr snapToGrid="0">
      <p:cViewPr varScale="1">
        <p:scale>
          <a:sx n="114" d="100"/>
          <a:sy n="114" d="100"/>
        </p:scale>
        <p:origin x="1332"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0" d="100"/>
          <a:sy n="80" d="100"/>
        </p:scale>
        <p:origin x="4014" y="108"/>
      </p:cViewPr>
      <p:guideLst>
        <p:guide orient="horz" pos="2880"/>
        <p:guide orient="horz" pos="3127"/>
        <p:guide pos="216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88B08C-ED22-4FF2-BE2E-F7A47B26CD3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GB"/>
          </a:p>
        </p:txBody>
      </p:sp>
      <p:sp>
        <p:nvSpPr>
          <p:cNvPr id="3" name="Date Placeholder 2">
            <a:extLst>
              <a:ext uri="{FF2B5EF4-FFF2-40B4-BE49-F238E27FC236}">
                <a16:creationId xmlns:a16="http://schemas.microsoft.com/office/drawing/2014/main" id="{A4D164CF-9B16-4F03-98B1-B599DB27FFA1}"/>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BA007778-DB4C-4424-94C0-03ECA9C43909}" type="datetimeFigureOut">
              <a:rPr lang="en-GB" altLang="en-US"/>
              <a:pPr>
                <a:defRPr/>
              </a:pPr>
              <a:t>11/12/2020</a:t>
            </a:fld>
            <a:endParaRPr lang="en-GB" altLang="en-US"/>
          </a:p>
        </p:txBody>
      </p:sp>
      <p:sp>
        <p:nvSpPr>
          <p:cNvPr id="4" name="Footer Placeholder 3">
            <a:extLst>
              <a:ext uri="{FF2B5EF4-FFF2-40B4-BE49-F238E27FC236}">
                <a16:creationId xmlns:a16="http://schemas.microsoft.com/office/drawing/2014/main" id="{2D4583C6-8DAA-4205-871D-3C5CF5B2AD3C}"/>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GB"/>
          </a:p>
        </p:txBody>
      </p:sp>
      <p:sp>
        <p:nvSpPr>
          <p:cNvPr id="5" name="Slide Number Placeholder 4">
            <a:extLst>
              <a:ext uri="{FF2B5EF4-FFF2-40B4-BE49-F238E27FC236}">
                <a16:creationId xmlns:a16="http://schemas.microsoft.com/office/drawing/2014/main" id="{863935A6-5929-42D9-9B11-913D63460E41}"/>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F167DFA-609B-4C26-AF69-686A5F98FE99}" type="slidenum">
              <a:rPr lang="en-GB" altLang="en-US"/>
              <a:pPr>
                <a:defRPr/>
              </a:pPr>
              <a:t>‹#›</a:t>
            </a:fld>
            <a:endParaRPr lang="en-GB" altLang="en-US"/>
          </a:p>
        </p:txBody>
      </p:sp>
    </p:spTree>
    <p:extLst>
      <p:ext uri="{BB962C8B-B14F-4D97-AF65-F5344CB8AC3E}">
        <p14:creationId xmlns:p14="http://schemas.microsoft.com/office/powerpoint/2010/main" val="1373966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786F28-CFBF-447F-A30B-39EEB26E95D9}"/>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GB"/>
          </a:p>
        </p:txBody>
      </p:sp>
      <p:sp>
        <p:nvSpPr>
          <p:cNvPr id="3" name="Date Placeholder 2">
            <a:extLst>
              <a:ext uri="{FF2B5EF4-FFF2-40B4-BE49-F238E27FC236}">
                <a16:creationId xmlns:a16="http://schemas.microsoft.com/office/drawing/2014/main" id="{29B19D7F-537D-42BD-B39E-9B08AD70268B}"/>
              </a:ext>
            </a:extLst>
          </p:cNvPr>
          <p:cNvSpPr>
            <a:spLocks noGrp="1"/>
          </p:cNvSpPr>
          <p:nvPr>
            <p:ph type="dt" idx="1"/>
          </p:nvPr>
        </p:nvSpPr>
        <p:spPr>
          <a:xfrm>
            <a:off x="3849688" y="0"/>
            <a:ext cx="2946400" cy="498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0161A25D-619F-4D8E-BCD7-EB2118A9E774}" type="datetimeFigureOut">
              <a:rPr lang="en-GB" altLang="en-US"/>
              <a:pPr>
                <a:defRPr/>
              </a:pPr>
              <a:t>11/12/2020</a:t>
            </a:fld>
            <a:endParaRPr lang="en-GB" altLang="en-US"/>
          </a:p>
        </p:txBody>
      </p:sp>
      <p:sp>
        <p:nvSpPr>
          <p:cNvPr id="4" name="Slide Image Placeholder 3">
            <a:extLst>
              <a:ext uri="{FF2B5EF4-FFF2-40B4-BE49-F238E27FC236}">
                <a16:creationId xmlns:a16="http://schemas.microsoft.com/office/drawing/2014/main" id="{5F1EDEBA-F9A5-4932-A18E-05C43931640C}"/>
              </a:ext>
            </a:extLst>
          </p:cNvPr>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560E084A-C908-4791-93CD-468B3032AACE}"/>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E1B43441-52AA-4F84-AD80-0614C5441893}"/>
              </a:ext>
            </a:extLst>
          </p:cNvPr>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GB"/>
          </a:p>
        </p:txBody>
      </p:sp>
      <p:sp>
        <p:nvSpPr>
          <p:cNvPr id="7" name="Slide Number Placeholder 6">
            <a:extLst>
              <a:ext uri="{FF2B5EF4-FFF2-40B4-BE49-F238E27FC236}">
                <a16:creationId xmlns:a16="http://schemas.microsoft.com/office/drawing/2014/main" id="{9444F4BB-4C46-4F9A-ABA3-93C3E8EAE730}"/>
              </a:ext>
            </a:extLst>
          </p:cNvPr>
          <p:cNvSpPr>
            <a:spLocks noGrp="1"/>
          </p:cNvSpPr>
          <p:nvPr>
            <p:ph type="sldNum" sz="quarter" idx="5"/>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9C88A8F-63B2-4E20-8699-8C784B5710D4}" type="slidenum">
              <a:rPr lang="en-GB" altLang="en-US"/>
              <a:pPr>
                <a:defRPr/>
              </a:pPr>
              <a:t>‹#›</a:t>
            </a:fld>
            <a:endParaRPr lang="en-GB" altLang="en-US"/>
          </a:p>
        </p:txBody>
      </p:sp>
    </p:spTree>
    <p:extLst>
      <p:ext uri="{BB962C8B-B14F-4D97-AF65-F5344CB8AC3E}">
        <p14:creationId xmlns:p14="http://schemas.microsoft.com/office/powerpoint/2010/main" val="1797644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722BAE3-3617-48DD-AE34-5D79CCB6FAC5}"/>
              </a:ext>
            </a:extLst>
          </p:cNvPr>
          <p:cNvSpPr>
            <a:spLocks noGrp="1"/>
          </p:cNvSpPr>
          <p:nvPr>
            <p:ph type="title" hasCustomPrompt="1"/>
          </p:nvPr>
        </p:nvSpPr>
        <p:spPr>
          <a:xfrm>
            <a:off x="0" y="866833"/>
            <a:ext cx="9144000" cy="492443"/>
          </a:xfrm>
          <a:prstGeom prst="rect">
            <a:avLst/>
          </a:prstGeom>
        </p:spPr>
        <p:txBody>
          <a:bodyPr lIns="360000" tIns="0" rIns="360000" bIns="0">
            <a:spAutoFit/>
          </a:bodyPr>
          <a:lstStyle>
            <a:lvl1pPr algn="l">
              <a:defRPr sz="3200">
                <a:solidFill>
                  <a:schemeClr val="accent2"/>
                </a:solidFill>
              </a:defRPr>
            </a:lvl1pPr>
          </a:lstStyle>
          <a:p>
            <a:r>
              <a:rPr lang="en-US" dirty="0"/>
              <a:t>Click to edit title</a:t>
            </a:r>
            <a:endParaRPr lang="en-GB" dirty="0"/>
          </a:p>
        </p:txBody>
      </p:sp>
      <p:sp>
        <p:nvSpPr>
          <p:cNvPr id="5" name="Text Placeholder 6">
            <a:extLst>
              <a:ext uri="{FF2B5EF4-FFF2-40B4-BE49-F238E27FC236}">
                <a16:creationId xmlns:a16="http://schemas.microsoft.com/office/drawing/2014/main" id="{6AD99F72-075C-4F34-91CE-559B88E26334}"/>
              </a:ext>
            </a:extLst>
          </p:cNvPr>
          <p:cNvSpPr>
            <a:spLocks noGrp="1"/>
          </p:cNvSpPr>
          <p:nvPr>
            <p:ph type="body" sz="quarter" idx="10"/>
          </p:nvPr>
        </p:nvSpPr>
        <p:spPr>
          <a:xfrm>
            <a:off x="0" y="1358900"/>
            <a:ext cx="9144000" cy="5219700"/>
          </a:xfrm>
          <a:prstGeom prst="rect">
            <a:avLst/>
          </a:prstGeom>
        </p:spPr>
        <p:txBody>
          <a:bodyPr lIns="360000" tIns="180000" rIns="360000" bIns="180000"/>
          <a:lstStyle>
            <a:lvl1pPr>
              <a:spcBef>
                <a:spcPts val="1200"/>
              </a:spcBef>
              <a:defRPr sz="2000">
                <a:latin typeface="+mj-lt"/>
              </a:defRPr>
            </a:lvl1pPr>
            <a:lvl2pPr>
              <a:spcBef>
                <a:spcPts val="1200"/>
              </a:spcBef>
              <a:defRPr sz="1800">
                <a:latin typeface="+mj-lt"/>
              </a:defRPr>
            </a:lvl2pPr>
            <a:lvl3pPr>
              <a:spcBef>
                <a:spcPts val="1200"/>
              </a:spcBef>
              <a:defRPr sz="1600">
                <a:latin typeface="+mj-lt"/>
              </a:defRPr>
            </a:lvl3pPr>
            <a:lvl4pPr>
              <a:spcBef>
                <a:spcPts val="1200"/>
              </a:spcBef>
              <a:defRPr sz="1400">
                <a:latin typeface="+mj-lt"/>
              </a:defRPr>
            </a:lvl4pPr>
            <a:lvl5pPr>
              <a:spcBef>
                <a:spcPts val="1200"/>
              </a:spcBef>
              <a:defRPr sz="1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6790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2469F5-EDA9-47C3-B27E-61B6B97065E1}"/>
              </a:ext>
            </a:extLst>
          </p:cNvPr>
          <p:cNvSpPr txBox="1">
            <a:spLocks noChangeArrowheads="1"/>
          </p:cNvSpPr>
          <p:nvPr userDrawn="1"/>
        </p:nvSpPr>
        <p:spPr bwMode="auto">
          <a:xfrm>
            <a:off x="0" y="6578600"/>
            <a:ext cx="2286000" cy="279400"/>
          </a:xfrm>
          <a:prstGeom prst="rect">
            <a:avLst/>
          </a:prstGeom>
          <a:solidFill>
            <a:schemeClr val="accent1"/>
          </a:solidFill>
          <a:ln>
            <a:noFill/>
          </a:ln>
        </p:spPr>
        <p:txBody>
          <a:bodyPr lIns="0" tIns="0" rIns="0" bIns="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400" dirty="0">
                <a:solidFill>
                  <a:schemeClr val="bg1"/>
                </a:solidFill>
                <a:latin typeface="Bree Serif" panose="02000503040000020004" pitchFamily="2" charset="0"/>
                <a:cs typeface="Arial" panose="020B0604020202020204" pitchFamily="34" charset="0"/>
              </a:rPr>
              <a:t>Patient Care</a:t>
            </a:r>
            <a:endParaRPr lang="en-GB" altLang="en-US" dirty="0">
              <a:latin typeface="Bree Serif" panose="02000503040000020004" pitchFamily="2" charset="0"/>
            </a:endParaRPr>
          </a:p>
        </p:txBody>
      </p:sp>
      <p:sp>
        <p:nvSpPr>
          <p:cNvPr id="3" name="TextBox 2">
            <a:extLst>
              <a:ext uri="{FF2B5EF4-FFF2-40B4-BE49-F238E27FC236}">
                <a16:creationId xmlns:a16="http://schemas.microsoft.com/office/drawing/2014/main" id="{6FEAAADD-4FE0-4820-AB96-57E0FEDC55ED}"/>
              </a:ext>
            </a:extLst>
          </p:cNvPr>
          <p:cNvSpPr txBox="1"/>
          <p:nvPr userDrawn="1"/>
        </p:nvSpPr>
        <p:spPr>
          <a:xfrm>
            <a:off x="2286000" y="6578600"/>
            <a:ext cx="2286000" cy="279400"/>
          </a:xfrm>
          <a:prstGeom prst="rect">
            <a:avLst/>
          </a:prstGeom>
          <a:solidFill>
            <a:schemeClr val="accent3"/>
          </a:solidFill>
        </p:spPr>
        <p:txBody>
          <a:bodyPr lIns="0" tIns="0" rIns="0" bIns="0" anchor="ctr"/>
          <a:lstStyle/>
          <a:p>
            <a:pPr algn="ctr" eaLnBrk="1" fontAlgn="auto" hangingPunct="1">
              <a:spcBef>
                <a:spcPts val="0"/>
              </a:spcBef>
              <a:spcAft>
                <a:spcPts val="0"/>
              </a:spcAft>
              <a:defRPr/>
            </a:pPr>
            <a:r>
              <a:rPr lang="en-US" sz="1400" dirty="0">
                <a:solidFill>
                  <a:schemeClr val="bg1"/>
                </a:solidFill>
                <a:latin typeface="Bree Serif" panose="02000503040000020004" pitchFamily="2" charset="0"/>
                <a:ea typeface="+mn-ea"/>
                <a:cs typeface="Arial" pitchFamily="34" charset="0"/>
              </a:rPr>
              <a:t>Workforce Care</a:t>
            </a:r>
            <a:endParaRPr lang="en-GB" dirty="0">
              <a:latin typeface="Bree Serif" panose="02000503040000020004" pitchFamily="2" charset="0"/>
              <a:ea typeface="+mn-ea"/>
            </a:endParaRPr>
          </a:p>
        </p:txBody>
      </p:sp>
      <p:sp>
        <p:nvSpPr>
          <p:cNvPr id="4" name="TextBox 3">
            <a:extLst>
              <a:ext uri="{FF2B5EF4-FFF2-40B4-BE49-F238E27FC236}">
                <a16:creationId xmlns:a16="http://schemas.microsoft.com/office/drawing/2014/main" id="{481BB692-3782-42DA-AC1F-58C03AAD8812}"/>
              </a:ext>
            </a:extLst>
          </p:cNvPr>
          <p:cNvSpPr txBox="1"/>
          <p:nvPr userDrawn="1"/>
        </p:nvSpPr>
        <p:spPr>
          <a:xfrm>
            <a:off x="4572000" y="6578600"/>
            <a:ext cx="2286000" cy="279400"/>
          </a:xfrm>
          <a:prstGeom prst="rect">
            <a:avLst/>
          </a:prstGeom>
          <a:solidFill>
            <a:schemeClr val="accent4"/>
          </a:solidFill>
        </p:spPr>
        <p:txBody>
          <a:bodyPr lIns="0" tIns="0" rIns="0" bIns="0" anchor="ctr"/>
          <a:lstStyle/>
          <a:p>
            <a:pPr algn="ctr" eaLnBrk="1" fontAlgn="auto" hangingPunct="1">
              <a:spcBef>
                <a:spcPts val="0"/>
              </a:spcBef>
              <a:spcAft>
                <a:spcPts val="0"/>
              </a:spcAft>
              <a:defRPr/>
            </a:pPr>
            <a:r>
              <a:rPr lang="en-US" sz="1400" dirty="0">
                <a:solidFill>
                  <a:schemeClr val="bg1"/>
                </a:solidFill>
                <a:latin typeface="Bree Serif" panose="02000503040000020004" pitchFamily="2" charset="0"/>
                <a:ea typeface="+mn-ea"/>
                <a:cs typeface="Arial" pitchFamily="34" charset="0"/>
              </a:rPr>
              <a:t>Quality Care</a:t>
            </a:r>
            <a:endParaRPr lang="en-GB" dirty="0">
              <a:latin typeface="Bree Serif" panose="02000503040000020004" pitchFamily="2" charset="0"/>
              <a:ea typeface="+mn-ea"/>
            </a:endParaRPr>
          </a:p>
        </p:txBody>
      </p:sp>
      <p:sp>
        <p:nvSpPr>
          <p:cNvPr id="5" name="TextBox 4">
            <a:extLst>
              <a:ext uri="{FF2B5EF4-FFF2-40B4-BE49-F238E27FC236}">
                <a16:creationId xmlns:a16="http://schemas.microsoft.com/office/drawing/2014/main" id="{F2D113FA-D9F4-4398-8DAC-3FD169FD939B}"/>
              </a:ext>
            </a:extLst>
          </p:cNvPr>
          <p:cNvSpPr txBox="1">
            <a:spLocks noChangeArrowheads="1"/>
          </p:cNvSpPr>
          <p:nvPr userDrawn="1"/>
        </p:nvSpPr>
        <p:spPr bwMode="auto">
          <a:xfrm>
            <a:off x="6858000" y="6578600"/>
            <a:ext cx="2286000" cy="279400"/>
          </a:xfrm>
          <a:prstGeom prst="rect">
            <a:avLst/>
          </a:prstGeom>
          <a:solidFill>
            <a:schemeClr val="accent2"/>
          </a:solidFill>
          <a:ln>
            <a:noFill/>
          </a:ln>
        </p:spPr>
        <p:txBody>
          <a:bodyPr lIns="0" tIns="0" rIns="0" bIns="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400" dirty="0">
                <a:solidFill>
                  <a:schemeClr val="bg1"/>
                </a:solidFill>
                <a:latin typeface="Bree Serif" panose="02000503040000020004" pitchFamily="2" charset="0"/>
                <a:cs typeface="Arial" panose="020B0604020202020204" pitchFamily="34" charset="0"/>
              </a:rPr>
              <a:t>Resource Care</a:t>
            </a:r>
            <a:endParaRPr lang="en-GB" altLang="en-US" dirty="0">
              <a:latin typeface="Bree Serif" panose="02000503040000020004" pitchFamily="2" charset="0"/>
            </a:endParaRPr>
          </a:p>
        </p:txBody>
      </p:sp>
      <p:sp>
        <p:nvSpPr>
          <p:cNvPr id="14" name="Title 1">
            <a:extLst>
              <a:ext uri="{FF2B5EF4-FFF2-40B4-BE49-F238E27FC236}">
                <a16:creationId xmlns:a16="http://schemas.microsoft.com/office/drawing/2014/main" id="{CBA25C00-71BB-4BAE-A33E-856B1AFEBB25}"/>
              </a:ext>
            </a:extLst>
          </p:cNvPr>
          <p:cNvSpPr>
            <a:spLocks noGrp="1"/>
          </p:cNvSpPr>
          <p:nvPr>
            <p:ph type="title" hasCustomPrompt="1"/>
          </p:nvPr>
        </p:nvSpPr>
        <p:spPr>
          <a:xfrm>
            <a:off x="0" y="866833"/>
            <a:ext cx="9144000" cy="492443"/>
          </a:xfrm>
          <a:prstGeom prst="rect">
            <a:avLst/>
          </a:prstGeom>
        </p:spPr>
        <p:txBody>
          <a:bodyPr lIns="360000" tIns="0" rIns="360000" bIns="0">
            <a:spAutoFit/>
          </a:bodyPr>
          <a:lstStyle>
            <a:lvl1pPr algn="l">
              <a:defRPr sz="3200">
                <a:solidFill>
                  <a:schemeClr val="accent2"/>
                </a:solidFill>
              </a:defRPr>
            </a:lvl1pPr>
          </a:lstStyle>
          <a:p>
            <a:r>
              <a:rPr lang="en-US" dirty="0"/>
              <a:t>Click to edit title</a:t>
            </a:r>
            <a:endParaRPr lang="en-GB" dirty="0"/>
          </a:p>
        </p:txBody>
      </p:sp>
      <p:sp>
        <p:nvSpPr>
          <p:cNvPr id="7" name="Text Placeholder 6">
            <a:extLst>
              <a:ext uri="{FF2B5EF4-FFF2-40B4-BE49-F238E27FC236}">
                <a16:creationId xmlns:a16="http://schemas.microsoft.com/office/drawing/2014/main" id="{DE574659-0E3E-472D-89BB-B9EAB79CB9EC}"/>
              </a:ext>
            </a:extLst>
          </p:cNvPr>
          <p:cNvSpPr>
            <a:spLocks noGrp="1"/>
          </p:cNvSpPr>
          <p:nvPr>
            <p:ph type="body" sz="quarter" idx="10"/>
          </p:nvPr>
        </p:nvSpPr>
        <p:spPr>
          <a:xfrm>
            <a:off x="0" y="1358900"/>
            <a:ext cx="9144000" cy="5219700"/>
          </a:xfrm>
          <a:prstGeom prst="rect">
            <a:avLst/>
          </a:prstGeom>
        </p:spPr>
        <p:txBody>
          <a:bodyPr lIns="360000" tIns="180000" rIns="360000" bIns="180000"/>
          <a:lstStyle>
            <a:lvl1pPr>
              <a:spcBef>
                <a:spcPts val="1200"/>
              </a:spcBef>
              <a:defRPr sz="2000">
                <a:latin typeface="+mj-lt"/>
              </a:defRPr>
            </a:lvl1pPr>
            <a:lvl2pPr>
              <a:spcBef>
                <a:spcPts val="1200"/>
              </a:spcBef>
              <a:defRPr sz="1800">
                <a:latin typeface="+mj-lt"/>
              </a:defRPr>
            </a:lvl2pPr>
            <a:lvl3pPr>
              <a:spcBef>
                <a:spcPts val="1200"/>
              </a:spcBef>
              <a:defRPr sz="1600">
                <a:latin typeface="+mj-lt"/>
              </a:defRPr>
            </a:lvl3pPr>
            <a:lvl4pPr>
              <a:spcBef>
                <a:spcPts val="1200"/>
              </a:spcBef>
              <a:defRPr sz="1400">
                <a:latin typeface="+mj-lt"/>
              </a:defRPr>
            </a:lvl4pPr>
            <a:lvl5pPr>
              <a:spcBef>
                <a:spcPts val="1200"/>
              </a:spcBef>
              <a:defRPr sz="1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9915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9F060A-31BE-471C-8641-8C195F9219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3" y="2030767"/>
            <a:ext cx="3064619" cy="3064619"/>
          </a:xfrm>
          <a:prstGeom prst="rect">
            <a:avLst/>
          </a:prstGeom>
        </p:spPr>
      </p:pic>
      <p:pic>
        <p:nvPicPr>
          <p:cNvPr id="9" name="Picture 8">
            <a:extLst>
              <a:ext uri="{FF2B5EF4-FFF2-40B4-BE49-F238E27FC236}">
                <a16:creationId xmlns:a16="http://schemas.microsoft.com/office/drawing/2014/main" id="{DBC748ED-5B60-4CA3-ABB1-791D2CF38360}"/>
              </a:ext>
            </a:extLst>
          </p:cNvPr>
          <p:cNvPicPr>
            <a:picLocks noChangeAspect="1"/>
          </p:cNvPicPr>
          <p:nvPr userDrawn="1"/>
        </p:nvPicPr>
        <p:blipFill rotWithShape="1">
          <a:blip r:embed="rId3"/>
          <a:srcRect l="33363"/>
          <a:stretch/>
        </p:blipFill>
        <p:spPr>
          <a:xfrm>
            <a:off x="3050696" y="2017378"/>
            <a:ext cx="6093303" cy="3086100"/>
          </a:xfrm>
          <a:prstGeom prst="rect">
            <a:avLst/>
          </a:prstGeom>
        </p:spPr>
      </p:pic>
      <p:sp>
        <p:nvSpPr>
          <p:cNvPr id="10" name="Oval 9">
            <a:extLst>
              <a:ext uri="{FF2B5EF4-FFF2-40B4-BE49-F238E27FC236}">
                <a16:creationId xmlns:a16="http://schemas.microsoft.com/office/drawing/2014/main" id="{DE65238C-1264-491A-B216-C90CCB842ADF}"/>
              </a:ext>
            </a:extLst>
          </p:cNvPr>
          <p:cNvSpPr/>
          <p:nvPr userDrawn="1"/>
        </p:nvSpPr>
        <p:spPr>
          <a:xfrm>
            <a:off x="-2235200" y="-1422400"/>
            <a:ext cx="13614400" cy="397691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7"/>
          <p:cNvSpPr>
            <a:spLocks noGrp="1"/>
          </p:cNvSpPr>
          <p:nvPr>
            <p:ph type="title"/>
          </p:nvPr>
        </p:nvSpPr>
        <p:spPr>
          <a:xfrm>
            <a:off x="179512" y="5301208"/>
            <a:ext cx="8784976" cy="1224136"/>
          </a:xfrm>
          <a:prstGeom prst="rect">
            <a:avLst/>
          </a:prstGeom>
        </p:spPr>
        <p:txBody>
          <a:bodyPr anchor="ctr" anchorCtr="0"/>
          <a:lstStyle>
            <a:lvl1pPr>
              <a:defRPr sz="3200"/>
            </a:lvl1pPr>
          </a:lstStyle>
          <a:p>
            <a:r>
              <a:rPr lang="en-GB"/>
              <a:t>Click to edit Master title style</a:t>
            </a:r>
            <a:endParaRPr lang="en-GB" dirty="0"/>
          </a:p>
        </p:txBody>
      </p:sp>
      <p:pic>
        <p:nvPicPr>
          <p:cNvPr id="6" name="Picture 5">
            <a:extLst>
              <a:ext uri="{FF2B5EF4-FFF2-40B4-BE49-F238E27FC236}">
                <a16:creationId xmlns:a16="http://schemas.microsoft.com/office/drawing/2014/main" id="{6356F8DA-B21E-4BBC-96C7-E294F0F8DD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29543" y="598811"/>
            <a:ext cx="3484914" cy="1440048"/>
          </a:xfrm>
          <a:prstGeom prst="rect">
            <a:avLst/>
          </a:prstGeom>
        </p:spPr>
      </p:pic>
    </p:spTree>
    <p:extLst>
      <p:ext uri="{BB962C8B-B14F-4D97-AF65-F5344CB8AC3E}">
        <p14:creationId xmlns:p14="http://schemas.microsoft.com/office/powerpoint/2010/main" val="3525706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85927E-548C-4006-AC6B-F690F0CD4AB8}"/>
              </a:ext>
            </a:extLst>
          </p:cNvPr>
          <p:cNvSpPr txBox="1"/>
          <p:nvPr userDrawn="1"/>
        </p:nvSpPr>
        <p:spPr>
          <a:xfrm>
            <a:off x="99753" y="257612"/>
            <a:ext cx="1848917" cy="384721"/>
          </a:xfrm>
          <a:prstGeom prst="rect">
            <a:avLst/>
          </a:prstGeom>
          <a:noFill/>
        </p:spPr>
        <p:txBody>
          <a:bodyPr wrap="square" lIns="0" tIns="0" rIns="0" bIns="0" rtlCol="0">
            <a:spAutoFit/>
          </a:bodyPr>
          <a:lstStyle/>
          <a:p>
            <a:pPr algn="ctr">
              <a:lnSpc>
                <a:spcPts val="1500"/>
              </a:lnSpc>
            </a:pPr>
            <a:r>
              <a:rPr lang="en-GB" sz="2800" dirty="0">
                <a:solidFill>
                  <a:schemeClr val="accent2"/>
                </a:solidFill>
                <a:latin typeface="Bree Serif" panose="02000503040000020004" pitchFamily="2" charset="0"/>
              </a:rPr>
              <a:t>Severn</a:t>
            </a:r>
            <a:r>
              <a:rPr lang="en-GB" sz="2800" dirty="0">
                <a:solidFill>
                  <a:srgbClr val="00B0F0"/>
                </a:solidFill>
                <a:latin typeface="Bree Serif" panose="02000503040000020004" pitchFamily="2" charset="0"/>
              </a:rPr>
              <a:t>Side</a:t>
            </a:r>
          </a:p>
          <a:p>
            <a:pPr algn="ctr">
              <a:lnSpc>
                <a:spcPts val="1500"/>
              </a:lnSpc>
            </a:pPr>
            <a:r>
              <a:rPr lang="en-GB" sz="1300" dirty="0">
                <a:solidFill>
                  <a:schemeClr val="tx1"/>
                </a:solidFill>
                <a:latin typeface="Bree Serif" panose="02000503040000020004" pitchFamily="2" charset="0"/>
              </a:rPr>
              <a:t>Integrated Urgent Care </a:t>
            </a:r>
          </a:p>
        </p:txBody>
      </p:sp>
      <p:sp>
        <p:nvSpPr>
          <p:cNvPr id="5" name="TextBox 4">
            <a:extLst>
              <a:ext uri="{FF2B5EF4-FFF2-40B4-BE49-F238E27FC236}">
                <a16:creationId xmlns:a16="http://schemas.microsoft.com/office/drawing/2014/main" id="{E03F70F9-4659-44C6-8EC0-295089463B80}"/>
              </a:ext>
            </a:extLst>
          </p:cNvPr>
          <p:cNvSpPr txBox="1">
            <a:spLocks noChangeArrowheads="1"/>
          </p:cNvSpPr>
          <p:nvPr userDrawn="1"/>
        </p:nvSpPr>
        <p:spPr bwMode="auto">
          <a:xfrm>
            <a:off x="0" y="6578600"/>
            <a:ext cx="2286000" cy="279400"/>
          </a:xfrm>
          <a:prstGeom prst="rect">
            <a:avLst/>
          </a:prstGeom>
          <a:solidFill>
            <a:schemeClr val="accent1"/>
          </a:solidFill>
          <a:ln>
            <a:noFill/>
          </a:ln>
        </p:spPr>
        <p:txBody>
          <a:bodyPr lIns="0" tIns="0" rIns="0" bIns="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400" dirty="0">
                <a:solidFill>
                  <a:schemeClr val="bg1"/>
                </a:solidFill>
                <a:latin typeface="Bree Serif" panose="02000503040000020004" pitchFamily="2" charset="0"/>
                <a:cs typeface="Arial" panose="020B0604020202020204" pitchFamily="34" charset="0"/>
              </a:rPr>
              <a:t>Patient Care</a:t>
            </a:r>
            <a:endParaRPr lang="en-GB" altLang="en-US" dirty="0">
              <a:latin typeface="Bree Serif" panose="02000503040000020004" pitchFamily="2" charset="0"/>
            </a:endParaRPr>
          </a:p>
        </p:txBody>
      </p:sp>
      <p:sp>
        <p:nvSpPr>
          <p:cNvPr id="6" name="TextBox 5">
            <a:extLst>
              <a:ext uri="{FF2B5EF4-FFF2-40B4-BE49-F238E27FC236}">
                <a16:creationId xmlns:a16="http://schemas.microsoft.com/office/drawing/2014/main" id="{B93B69E8-8E16-4DB8-A1AB-4326F6F68F8A}"/>
              </a:ext>
            </a:extLst>
          </p:cNvPr>
          <p:cNvSpPr txBox="1"/>
          <p:nvPr userDrawn="1"/>
        </p:nvSpPr>
        <p:spPr>
          <a:xfrm>
            <a:off x="2286000" y="6578600"/>
            <a:ext cx="2286000" cy="279400"/>
          </a:xfrm>
          <a:prstGeom prst="rect">
            <a:avLst/>
          </a:prstGeom>
          <a:solidFill>
            <a:schemeClr val="accent3"/>
          </a:solidFill>
        </p:spPr>
        <p:txBody>
          <a:bodyPr lIns="0" tIns="0" rIns="0" bIns="0" anchor="ctr"/>
          <a:lstStyle/>
          <a:p>
            <a:pPr algn="ctr" eaLnBrk="1" fontAlgn="auto" hangingPunct="1">
              <a:spcBef>
                <a:spcPts val="0"/>
              </a:spcBef>
              <a:spcAft>
                <a:spcPts val="0"/>
              </a:spcAft>
              <a:defRPr/>
            </a:pPr>
            <a:r>
              <a:rPr lang="en-US" sz="1400" dirty="0">
                <a:solidFill>
                  <a:schemeClr val="bg1"/>
                </a:solidFill>
                <a:latin typeface="Bree Serif" panose="02000503040000020004" pitchFamily="2" charset="0"/>
                <a:ea typeface="+mn-ea"/>
                <a:cs typeface="Arial" pitchFamily="34" charset="0"/>
              </a:rPr>
              <a:t>Workforce Care</a:t>
            </a:r>
            <a:endParaRPr lang="en-GB" dirty="0">
              <a:latin typeface="Bree Serif" panose="02000503040000020004" pitchFamily="2" charset="0"/>
              <a:ea typeface="+mn-ea"/>
            </a:endParaRPr>
          </a:p>
        </p:txBody>
      </p:sp>
      <p:sp>
        <p:nvSpPr>
          <p:cNvPr id="7" name="TextBox 6">
            <a:extLst>
              <a:ext uri="{FF2B5EF4-FFF2-40B4-BE49-F238E27FC236}">
                <a16:creationId xmlns:a16="http://schemas.microsoft.com/office/drawing/2014/main" id="{79EF1DD1-F1EF-49E9-9F28-CB629C5CE155}"/>
              </a:ext>
            </a:extLst>
          </p:cNvPr>
          <p:cNvSpPr txBox="1"/>
          <p:nvPr userDrawn="1"/>
        </p:nvSpPr>
        <p:spPr>
          <a:xfrm>
            <a:off x="4572000" y="6578600"/>
            <a:ext cx="2286000" cy="279400"/>
          </a:xfrm>
          <a:prstGeom prst="rect">
            <a:avLst/>
          </a:prstGeom>
          <a:solidFill>
            <a:schemeClr val="accent4"/>
          </a:solidFill>
        </p:spPr>
        <p:txBody>
          <a:bodyPr lIns="0" tIns="0" rIns="0" bIns="0" anchor="ctr"/>
          <a:lstStyle/>
          <a:p>
            <a:pPr algn="ctr" eaLnBrk="1" fontAlgn="auto" hangingPunct="1">
              <a:spcBef>
                <a:spcPts val="0"/>
              </a:spcBef>
              <a:spcAft>
                <a:spcPts val="0"/>
              </a:spcAft>
              <a:defRPr/>
            </a:pPr>
            <a:r>
              <a:rPr lang="en-US" sz="1400" dirty="0">
                <a:solidFill>
                  <a:schemeClr val="bg1"/>
                </a:solidFill>
                <a:latin typeface="Bree Serif" panose="02000503040000020004" pitchFamily="2" charset="0"/>
                <a:ea typeface="+mn-ea"/>
                <a:cs typeface="Arial" pitchFamily="34" charset="0"/>
              </a:rPr>
              <a:t>Quality Care</a:t>
            </a:r>
            <a:endParaRPr lang="en-GB" dirty="0">
              <a:latin typeface="Bree Serif" panose="02000503040000020004" pitchFamily="2" charset="0"/>
              <a:ea typeface="+mn-ea"/>
            </a:endParaRPr>
          </a:p>
        </p:txBody>
      </p:sp>
      <p:sp>
        <p:nvSpPr>
          <p:cNvPr id="8" name="TextBox 7">
            <a:extLst>
              <a:ext uri="{FF2B5EF4-FFF2-40B4-BE49-F238E27FC236}">
                <a16:creationId xmlns:a16="http://schemas.microsoft.com/office/drawing/2014/main" id="{2EC12CFA-352E-4C21-BC10-A160CA655503}"/>
              </a:ext>
            </a:extLst>
          </p:cNvPr>
          <p:cNvSpPr txBox="1">
            <a:spLocks noChangeArrowheads="1"/>
          </p:cNvSpPr>
          <p:nvPr userDrawn="1"/>
        </p:nvSpPr>
        <p:spPr bwMode="auto">
          <a:xfrm>
            <a:off x="6858000" y="6578600"/>
            <a:ext cx="2286000" cy="279400"/>
          </a:xfrm>
          <a:prstGeom prst="rect">
            <a:avLst/>
          </a:prstGeom>
          <a:solidFill>
            <a:schemeClr val="accent2"/>
          </a:solidFill>
          <a:ln>
            <a:noFill/>
          </a:ln>
        </p:spPr>
        <p:txBody>
          <a:bodyPr lIns="0" tIns="0" rIns="0" bIns="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400" dirty="0">
                <a:solidFill>
                  <a:schemeClr val="bg1"/>
                </a:solidFill>
                <a:latin typeface="Bree Serif" panose="02000503040000020004" pitchFamily="2" charset="0"/>
                <a:cs typeface="Arial" panose="020B0604020202020204" pitchFamily="34" charset="0"/>
              </a:rPr>
              <a:t>Resource Care</a:t>
            </a:r>
            <a:endParaRPr lang="en-GB" altLang="en-US" dirty="0">
              <a:latin typeface="Bree Serif" panose="02000503040000020004" pitchFamily="2" charset="0"/>
            </a:endParaRPr>
          </a:p>
        </p:txBody>
      </p:sp>
    </p:spTree>
    <p:extLst>
      <p:ext uri="{BB962C8B-B14F-4D97-AF65-F5344CB8AC3E}">
        <p14:creationId xmlns:p14="http://schemas.microsoft.com/office/powerpoint/2010/main" val="1278339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722BAE3-3617-48DD-AE34-5D79CCB6FAC5}"/>
              </a:ext>
            </a:extLst>
          </p:cNvPr>
          <p:cNvSpPr>
            <a:spLocks noGrp="1"/>
          </p:cNvSpPr>
          <p:nvPr>
            <p:ph type="title" hasCustomPrompt="1"/>
          </p:nvPr>
        </p:nvSpPr>
        <p:spPr>
          <a:xfrm>
            <a:off x="0" y="866833"/>
            <a:ext cx="9144000" cy="492443"/>
          </a:xfrm>
          <a:prstGeom prst="rect">
            <a:avLst/>
          </a:prstGeom>
        </p:spPr>
        <p:txBody>
          <a:bodyPr lIns="360000" tIns="0" rIns="360000" bIns="0">
            <a:spAutoFit/>
          </a:bodyPr>
          <a:lstStyle>
            <a:lvl1pPr algn="l">
              <a:defRPr sz="3200">
                <a:solidFill>
                  <a:schemeClr val="accent2"/>
                </a:solidFill>
              </a:defRPr>
            </a:lvl1pPr>
          </a:lstStyle>
          <a:p>
            <a:r>
              <a:rPr lang="en-US" dirty="0"/>
              <a:t>Click to edit title</a:t>
            </a:r>
            <a:endParaRPr lang="en-GB" dirty="0"/>
          </a:p>
        </p:txBody>
      </p:sp>
      <p:sp>
        <p:nvSpPr>
          <p:cNvPr id="5" name="Text Placeholder 6">
            <a:extLst>
              <a:ext uri="{FF2B5EF4-FFF2-40B4-BE49-F238E27FC236}">
                <a16:creationId xmlns:a16="http://schemas.microsoft.com/office/drawing/2014/main" id="{6AD99F72-075C-4F34-91CE-559B88E26334}"/>
              </a:ext>
            </a:extLst>
          </p:cNvPr>
          <p:cNvSpPr>
            <a:spLocks noGrp="1"/>
          </p:cNvSpPr>
          <p:nvPr>
            <p:ph type="body" sz="quarter" idx="10"/>
          </p:nvPr>
        </p:nvSpPr>
        <p:spPr>
          <a:xfrm>
            <a:off x="0" y="1358900"/>
            <a:ext cx="9144000" cy="5219700"/>
          </a:xfrm>
          <a:prstGeom prst="rect">
            <a:avLst/>
          </a:prstGeom>
        </p:spPr>
        <p:txBody>
          <a:bodyPr lIns="360000" tIns="180000" rIns="360000" bIns="180000"/>
          <a:lstStyle>
            <a:lvl1pPr>
              <a:spcBef>
                <a:spcPts val="1200"/>
              </a:spcBef>
              <a:defRPr sz="2000">
                <a:latin typeface="+mj-lt"/>
              </a:defRPr>
            </a:lvl1pPr>
            <a:lvl2pPr>
              <a:spcBef>
                <a:spcPts val="1200"/>
              </a:spcBef>
              <a:defRPr sz="1800">
                <a:latin typeface="+mj-lt"/>
              </a:defRPr>
            </a:lvl2pPr>
            <a:lvl3pPr>
              <a:spcBef>
                <a:spcPts val="1200"/>
              </a:spcBef>
              <a:defRPr sz="1600">
                <a:latin typeface="+mj-lt"/>
              </a:defRPr>
            </a:lvl3pPr>
            <a:lvl4pPr>
              <a:spcBef>
                <a:spcPts val="1200"/>
              </a:spcBef>
              <a:defRPr sz="1400">
                <a:latin typeface="+mj-lt"/>
              </a:defRPr>
            </a:lvl4pPr>
            <a:lvl5pPr>
              <a:spcBef>
                <a:spcPts val="1200"/>
              </a:spcBef>
              <a:defRPr sz="1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0804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2469F5-EDA9-47C3-B27E-61B6B97065E1}"/>
              </a:ext>
            </a:extLst>
          </p:cNvPr>
          <p:cNvSpPr txBox="1">
            <a:spLocks noChangeArrowheads="1"/>
          </p:cNvSpPr>
          <p:nvPr userDrawn="1"/>
        </p:nvSpPr>
        <p:spPr bwMode="auto">
          <a:xfrm>
            <a:off x="0" y="6578600"/>
            <a:ext cx="2286000" cy="279400"/>
          </a:xfrm>
          <a:prstGeom prst="rect">
            <a:avLst/>
          </a:prstGeom>
          <a:solidFill>
            <a:schemeClr val="accent1"/>
          </a:solidFill>
          <a:ln>
            <a:noFill/>
          </a:ln>
        </p:spPr>
        <p:txBody>
          <a:bodyPr lIns="0" tIns="0" rIns="0" bIns="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400" dirty="0">
                <a:solidFill>
                  <a:schemeClr val="bg1"/>
                </a:solidFill>
                <a:latin typeface="Bree Serif" panose="02000503040000020004" pitchFamily="2" charset="0"/>
                <a:cs typeface="Arial" panose="020B0604020202020204" pitchFamily="34" charset="0"/>
              </a:rPr>
              <a:t>Patient Care</a:t>
            </a:r>
            <a:endParaRPr lang="en-GB" altLang="en-US" dirty="0">
              <a:latin typeface="Bree Serif" panose="02000503040000020004" pitchFamily="2" charset="0"/>
            </a:endParaRPr>
          </a:p>
        </p:txBody>
      </p:sp>
      <p:sp>
        <p:nvSpPr>
          <p:cNvPr id="3" name="TextBox 2">
            <a:extLst>
              <a:ext uri="{FF2B5EF4-FFF2-40B4-BE49-F238E27FC236}">
                <a16:creationId xmlns:a16="http://schemas.microsoft.com/office/drawing/2014/main" id="{6FEAAADD-4FE0-4820-AB96-57E0FEDC55ED}"/>
              </a:ext>
            </a:extLst>
          </p:cNvPr>
          <p:cNvSpPr txBox="1"/>
          <p:nvPr userDrawn="1"/>
        </p:nvSpPr>
        <p:spPr>
          <a:xfrm>
            <a:off x="2286000" y="6578600"/>
            <a:ext cx="2286000" cy="279400"/>
          </a:xfrm>
          <a:prstGeom prst="rect">
            <a:avLst/>
          </a:prstGeom>
          <a:solidFill>
            <a:schemeClr val="accent3"/>
          </a:solidFill>
        </p:spPr>
        <p:txBody>
          <a:bodyPr lIns="0" tIns="0" rIns="0" bIns="0" anchor="ctr"/>
          <a:lstStyle/>
          <a:p>
            <a:pPr algn="ctr" eaLnBrk="1" fontAlgn="auto" hangingPunct="1">
              <a:spcBef>
                <a:spcPts val="0"/>
              </a:spcBef>
              <a:spcAft>
                <a:spcPts val="0"/>
              </a:spcAft>
              <a:defRPr/>
            </a:pPr>
            <a:r>
              <a:rPr lang="en-US" sz="1400" dirty="0">
                <a:solidFill>
                  <a:schemeClr val="bg1"/>
                </a:solidFill>
                <a:latin typeface="Bree Serif" panose="02000503040000020004" pitchFamily="2" charset="0"/>
                <a:ea typeface="+mn-ea"/>
                <a:cs typeface="Arial" pitchFamily="34" charset="0"/>
              </a:rPr>
              <a:t>Workforce Care</a:t>
            </a:r>
            <a:endParaRPr lang="en-GB" dirty="0">
              <a:latin typeface="Bree Serif" panose="02000503040000020004" pitchFamily="2" charset="0"/>
              <a:ea typeface="+mn-ea"/>
            </a:endParaRPr>
          </a:p>
        </p:txBody>
      </p:sp>
      <p:sp>
        <p:nvSpPr>
          <p:cNvPr id="4" name="TextBox 3">
            <a:extLst>
              <a:ext uri="{FF2B5EF4-FFF2-40B4-BE49-F238E27FC236}">
                <a16:creationId xmlns:a16="http://schemas.microsoft.com/office/drawing/2014/main" id="{481BB692-3782-42DA-AC1F-58C03AAD8812}"/>
              </a:ext>
            </a:extLst>
          </p:cNvPr>
          <p:cNvSpPr txBox="1"/>
          <p:nvPr userDrawn="1"/>
        </p:nvSpPr>
        <p:spPr>
          <a:xfrm>
            <a:off x="4572000" y="6578600"/>
            <a:ext cx="2286000" cy="279400"/>
          </a:xfrm>
          <a:prstGeom prst="rect">
            <a:avLst/>
          </a:prstGeom>
          <a:solidFill>
            <a:schemeClr val="accent4"/>
          </a:solidFill>
        </p:spPr>
        <p:txBody>
          <a:bodyPr lIns="0" tIns="0" rIns="0" bIns="0" anchor="ctr"/>
          <a:lstStyle/>
          <a:p>
            <a:pPr algn="ctr" eaLnBrk="1" fontAlgn="auto" hangingPunct="1">
              <a:spcBef>
                <a:spcPts val="0"/>
              </a:spcBef>
              <a:spcAft>
                <a:spcPts val="0"/>
              </a:spcAft>
              <a:defRPr/>
            </a:pPr>
            <a:r>
              <a:rPr lang="en-US" sz="1400" dirty="0">
                <a:solidFill>
                  <a:schemeClr val="bg1"/>
                </a:solidFill>
                <a:latin typeface="Bree Serif" panose="02000503040000020004" pitchFamily="2" charset="0"/>
                <a:ea typeface="+mn-ea"/>
                <a:cs typeface="Arial" pitchFamily="34" charset="0"/>
              </a:rPr>
              <a:t>Quality Care</a:t>
            </a:r>
            <a:endParaRPr lang="en-GB" dirty="0">
              <a:latin typeface="Bree Serif" panose="02000503040000020004" pitchFamily="2" charset="0"/>
              <a:ea typeface="+mn-ea"/>
            </a:endParaRPr>
          </a:p>
        </p:txBody>
      </p:sp>
      <p:sp>
        <p:nvSpPr>
          <p:cNvPr id="5" name="TextBox 4">
            <a:extLst>
              <a:ext uri="{FF2B5EF4-FFF2-40B4-BE49-F238E27FC236}">
                <a16:creationId xmlns:a16="http://schemas.microsoft.com/office/drawing/2014/main" id="{F2D113FA-D9F4-4398-8DAC-3FD169FD939B}"/>
              </a:ext>
            </a:extLst>
          </p:cNvPr>
          <p:cNvSpPr txBox="1">
            <a:spLocks noChangeArrowheads="1"/>
          </p:cNvSpPr>
          <p:nvPr userDrawn="1"/>
        </p:nvSpPr>
        <p:spPr bwMode="auto">
          <a:xfrm>
            <a:off x="6858000" y="6578600"/>
            <a:ext cx="2286000" cy="279400"/>
          </a:xfrm>
          <a:prstGeom prst="rect">
            <a:avLst/>
          </a:prstGeom>
          <a:solidFill>
            <a:schemeClr val="accent2"/>
          </a:solidFill>
          <a:ln>
            <a:noFill/>
          </a:ln>
        </p:spPr>
        <p:txBody>
          <a:bodyPr lIns="0" tIns="0" rIns="0" bIns="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1400" dirty="0">
                <a:solidFill>
                  <a:schemeClr val="bg1"/>
                </a:solidFill>
                <a:latin typeface="Bree Serif" panose="02000503040000020004" pitchFamily="2" charset="0"/>
                <a:cs typeface="Arial" panose="020B0604020202020204" pitchFamily="34" charset="0"/>
              </a:rPr>
              <a:t>Resource Care</a:t>
            </a:r>
            <a:endParaRPr lang="en-GB" altLang="en-US" dirty="0">
              <a:latin typeface="Bree Serif" panose="02000503040000020004" pitchFamily="2" charset="0"/>
            </a:endParaRPr>
          </a:p>
        </p:txBody>
      </p:sp>
      <p:sp>
        <p:nvSpPr>
          <p:cNvPr id="14" name="Title 1">
            <a:extLst>
              <a:ext uri="{FF2B5EF4-FFF2-40B4-BE49-F238E27FC236}">
                <a16:creationId xmlns:a16="http://schemas.microsoft.com/office/drawing/2014/main" id="{CBA25C00-71BB-4BAE-A33E-856B1AFEBB25}"/>
              </a:ext>
            </a:extLst>
          </p:cNvPr>
          <p:cNvSpPr>
            <a:spLocks noGrp="1"/>
          </p:cNvSpPr>
          <p:nvPr>
            <p:ph type="title" hasCustomPrompt="1"/>
          </p:nvPr>
        </p:nvSpPr>
        <p:spPr>
          <a:xfrm>
            <a:off x="0" y="866833"/>
            <a:ext cx="9144000" cy="492443"/>
          </a:xfrm>
          <a:prstGeom prst="rect">
            <a:avLst/>
          </a:prstGeom>
        </p:spPr>
        <p:txBody>
          <a:bodyPr lIns="360000" tIns="0" rIns="360000" bIns="0">
            <a:spAutoFit/>
          </a:bodyPr>
          <a:lstStyle>
            <a:lvl1pPr algn="l">
              <a:defRPr sz="3200">
                <a:solidFill>
                  <a:schemeClr val="accent2"/>
                </a:solidFill>
              </a:defRPr>
            </a:lvl1pPr>
          </a:lstStyle>
          <a:p>
            <a:r>
              <a:rPr lang="en-US" dirty="0"/>
              <a:t>Click to edit title</a:t>
            </a:r>
            <a:endParaRPr lang="en-GB" dirty="0"/>
          </a:p>
        </p:txBody>
      </p:sp>
      <p:sp>
        <p:nvSpPr>
          <p:cNvPr id="7" name="Text Placeholder 6">
            <a:extLst>
              <a:ext uri="{FF2B5EF4-FFF2-40B4-BE49-F238E27FC236}">
                <a16:creationId xmlns:a16="http://schemas.microsoft.com/office/drawing/2014/main" id="{DE574659-0E3E-472D-89BB-B9EAB79CB9EC}"/>
              </a:ext>
            </a:extLst>
          </p:cNvPr>
          <p:cNvSpPr>
            <a:spLocks noGrp="1"/>
          </p:cNvSpPr>
          <p:nvPr>
            <p:ph type="body" sz="quarter" idx="10"/>
          </p:nvPr>
        </p:nvSpPr>
        <p:spPr>
          <a:xfrm>
            <a:off x="0" y="1358900"/>
            <a:ext cx="9144000" cy="5219700"/>
          </a:xfrm>
          <a:prstGeom prst="rect">
            <a:avLst/>
          </a:prstGeom>
        </p:spPr>
        <p:txBody>
          <a:bodyPr lIns="360000" tIns="180000" rIns="360000" bIns="180000"/>
          <a:lstStyle>
            <a:lvl1pPr>
              <a:spcBef>
                <a:spcPts val="1200"/>
              </a:spcBef>
              <a:defRPr sz="2000">
                <a:latin typeface="+mj-lt"/>
              </a:defRPr>
            </a:lvl1pPr>
            <a:lvl2pPr>
              <a:spcBef>
                <a:spcPts val="1200"/>
              </a:spcBef>
              <a:defRPr sz="1800">
                <a:latin typeface="+mj-lt"/>
              </a:defRPr>
            </a:lvl2pPr>
            <a:lvl3pPr>
              <a:spcBef>
                <a:spcPts val="1200"/>
              </a:spcBef>
              <a:defRPr sz="1600">
                <a:latin typeface="+mj-lt"/>
              </a:defRPr>
            </a:lvl3pPr>
            <a:lvl4pPr>
              <a:spcBef>
                <a:spcPts val="1200"/>
              </a:spcBef>
              <a:defRPr sz="1400">
                <a:latin typeface="+mj-lt"/>
              </a:defRPr>
            </a:lvl4pPr>
            <a:lvl5pPr>
              <a:spcBef>
                <a:spcPts val="1200"/>
              </a:spcBef>
              <a:defRPr sz="1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1069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9F060A-31BE-471C-8641-8C195F9219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3" y="2030767"/>
            <a:ext cx="3064619" cy="3064619"/>
          </a:xfrm>
          <a:prstGeom prst="rect">
            <a:avLst/>
          </a:prstGeom>
        </p:spPr>
      </p:pic>
      <p:pic>
        <p:nvPicPr>
          <p:cNvPr id="9" name="Picture 8">
            <a:extLst>
              <a:ext uri="{FF2B5EF4-FFF2-40B4-BE49-F238E27FC236}">
                <a16:creationId xmlns:a16="http://schemas.microsoft.com/office/drawing/2014/main" id="{DBC748ED-5B60-4CA3-ABB1-791D2CF38360}"/>
              </a:ext>
            </a:extLst>
          </p:cNvPr>
          <p:cNvPicPr>
            <a:picLocks noChangeAspect="1"/>
          </p:cNvPicPr>
          <p:nvPr userDrawn="1"/>
        </p:nvPicPr>
        <p:blipFill rotWithShape="1">
          <a:blip r:embed="rId3"/>
          <a:srcRect l="66637"/>
          <a:stretch/>
        </p:blipFill>
        <p:spPr>
          <a:xfrm>
            <a:off x="6093306" y="2017378"/>
            <a:ext cx="3050693" cy="3086100"/>
          </a:xfrm>
          <a:prstGeom prst="rect">
            <a:avLst/>
          </a:prstGeom>
        </p:spPr>
      </p:pic>
      <p:pic>
        <p:nvPicPr>
          <p:cNvPr id="11" name="Picture 10">
            <a:extLst>
              <a:ext uri="{FF2B5EF4-FFF2-40B4-BE49-F238E27FC236}">
                <a16:creationId xmlns:a16="http://schemas.microsoft.com/office/drawing/2014/main" id="{FCA08C3C-93A5-4D4D-BF93-62A12E16D5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50694" y="2030767"/>
            <a:ext cx="3064619" cy="3064619"/>
          </a:xfrm>
          <a:prstGeom prst="rect">
            <a:avLst/>
          </a:prstGeom>
        </p:spPr>
      </p:pic>
      <p:sp>
        <p:nvSpPr>
          <p:cNvPr id="10" name="Oval 9">
            <a:extLst>
              <a:ext uri="{FF2B5EF4-FFF2-40B4-BE49-F238E27FC236}">
                <a16:creationId xmlns:a16="http://schemas.microsoft.com/office/drawing/2014/main" id="{DE65238C-1264-491A-B216-C90CCB842ADF}"/>
              </a:ext>
            </a:extLst>
          </p:cNvPr>
          <p:cNvSpPr/>
          <p:nvPr userDrawn="1"/>
        </p:nvSpPr>
        <p:spPr>
          <a:xfrm>
            <a:off x="-2235200" y="-1422400"/>
            <a:ext cx="13614400" cy="3976914"/>
          </a:xfrm>
          <a:prstGeom prst="ellipse">
            <a:avLst/>
          </a:prstGeom>
          <a:solidFill>
            <a:srgbClr val="F664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7"/>
          <p:cNvSpPr>
            <a:spLocks noGrp="1"/>
          </p:cNvSpPr>
          <p:nvPr>
            <p:ph type="title"/>
          </p:nvPr>
        </p:nvSpPr>
        <p:spPr>
          <a:xfrm>
            <a:off x="179512" y="5301208"/>
            <a:ext cx="8784976" cy="1224136"/>
          </a:xfrm>
          <a:prstGeom prst="rect">
            <a:avLst/>
          </a:prstGeom>
        </p:spPr>
        <p:txBody>
          <a:bodyPr anchor="ctr" anchorCtr="0"/>
          <a:lstStyle>
            <a:lvl1pPr>
              <a:defRPr sz="3200"/>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03215F90-D702-440B-86DF-FD9BB0EE6FF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67000" y="742892"/>
            <a:ext cx="3810000" cy="1171575"/>
          </a:xfrm>
          <a:prstGeom prst="rect">
            <a:avLst/>
          </a:prstGeom>
        </p:spPr>
      </p:pic>
    </p:spTree>
    <p:extLst>
      <p:ext uri="{BB962C8B-B14F-4D97-AF65-F5344CB8AC3E}">
        <p14:creationId xmlns:p14="http://schemas.microsoft.com/office/powerpoint/2010/main" val="997633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AC1A80-CA1F-4B61-B336-C48A6C9BFE7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926" b="13926"/>
          <a:stretch/>
        </p:blipFill>
        <p:spPr>
          <a:xfrm>
            <a:off x="4544591" y="2558636"/>
            <a:ext cx="2304534" cy="2304534"/>
          </a:xfrm>
          <a:prstGeom prst="rect">
            <a:avLst/>
          </a:prstGeom>
        </p:spPr>
      </p:pic>
      <p:pic>
        <p:nvPicPr>
          <p:cNvPr id="12" name="Picture 11">
            <a:extLst>
              <a:ext uri="{FF2B5EF4-FFF2-40B4-BE49-F238E27FC236}">
                <a16:creationId xmlns:a16="http://schemas.microsoft.com/office/drawing/2014/main" id="{E106E64E-E74C-408A-8842-40A152999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013" r="18033"/>
          <a:stretch/>
        </p:blipFill>
        <p:spPr>
          <a:xfrm>
            <a:off x="0" y="2562402"/>
            <a:ext cx="2277470" cy="2304534"/>
          </a:xfrm>
          <a:prstGeom prst="rect">
            <a:avLst/>
          </a:prstGeom>
        </p:spPr>
      </p:pic>
      <p:pic>
        <p:nvPicPr>
          <p:cNvPr id="13" name="Picture 12">
            <a:extLst>
              <a:ext uri="{FF2B5EF4-FFF2-40B4-BE49-F238E27FC236}">
                <a16:creationId xmlns:a16="http://schemas.microsoft.com/office/drawing/2014/main" id="{38243BDD-F587-4EC1-A945-BDA45139421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9466" y="2558636"/>
            <a:ext cx="2304534" cy="2304534"/>
          </a:xfrm>
          <a:prstGeom prst="rect">
            <a:avLst/>
          </a:prstGeom>
        </p:spPr>
      </p:pic>
      <p:pic>
        <p:nvPicPr>
          <p:cNvPr id="14" name="Picture 13">
            <a:extLst>
              <a:ext uri="{FF2B5EF4-FFF2-40B4-BE49-F238E27FC236}">
                <a16:creationId xmlns:a16="http://schemas.microsoft.com/office/drawing/2014/main" id="{362C7DB3-EC3E-49F1-94E9-C0C3B8C1F19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73264" y="2585111"/>
            <a:ext cx="2277422" cy="2277422"/>
          </a:xfrm>
          <a:prstGeom prst="rect">
            <a:avLst/>
          </a:prstGeom>
        </p:spPr>
      </p:pic>
      <p:sp>
        <p:nvSpPr>
          <p:cNvPr id="15" name="Oval 14">
            <a:extLst>
              <a:ext uri="{FF2B5EF4-FFF2-40B4-BE49-F238E27FC236}">
                <a16:creationId xmlns:a16="http://schemas.microsoft.com/office/drawing/2014/main" id="{91FDF467-2E92-4634-82A2-4FFC861E080B}"/>
              </a:ext>
            </a:extLst>
          </p:cNvPr>
          <p:cNvSpPr/>
          <p:nvPr userDrawn="1"/>
        </p:nvSpPr>
        <p:spPr>
          <a:xfrm>
            <a:off x="-2235200" y="-888328"/>
            <a:ext cx="13614400" cy="3976914"/>
          </a:xfrm>
          <a:prstGeom prst="ellipse">
            <a:avLst/>
          </a:prstGeom>
          <a:solidFill>
            <a:srgbClr val="F664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7">
            <a:extLst>
              <a:ext uri="{FF2B5EF4-FFF2-40B4-BE49-F238E27FC236}">
                <a16:creationId xmlns:a16="http://schemas.microsoft.com/office/drawing/2014/main" id="{6EEC3016-9E11-4C49-8D82-33E7994B8A19}"/>
              </a:ext>
            </a:extLst>
          </p:cNvPr>
          <p:cNvSpPr>
            <a:spLocks noGrp="1"/>
          </p:cNvSpPr>
          <p:nvPr>
            <p:ph type="title"/>
          </p:nvPr>
        </p:nvSpPr>
        <p:spPr>
          <a:xfrm>
            <a:off x="179512" y="5301208"/>
            <a:ext cx="8784976" cy="1224136"/>
          </a:xfrm>
          <a:prstGeom prst="rect">
            <a:avLst/>
          </a:prstGeom>
        </p:spPr>
        <p:txBody>
          <a:bodyPr anchor="ctr" anchorCtr="0"/>
          <a:lstStyle>
            <a:lvl1pPr>
              <a:defRPr sz="3200"/>
            </a:lvl1pPr>
          </a:lstStyle>
          <a:p>
            <a:r>
              <a:rPr lang="en-GB"/>
              <a:t>Click to edit Master title style</a:t>
            </a:r>
            <a:endParaRPr lang="en-GB" dirty="0"/>
          </a:p>
        </p:txBody>
      </p:sp>
      <p:pic>
        <p:nvPicPr>
          <p:cNvPr id="17" name="Picture 16">
            <a:extLst>
              <a:ext uri="{FF2B5EF4-FFF2-40B4-BE49-F238E27FC236}">
                <a16:creationId xmlns:a16="http://schemas.microsoft.com/office/drawing/2014/main" id="{9A79C66D-ED6F-43F0-A724-56B375CF002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83413" y="1037259"/>
            <a:ext cx="4577175" cy="1322871"/>
          </a:xfrm>
          <a:prstGeom prst="rect">
            <a:avLst/>
          </a:prstGeom>
        </p:spPr>
      </p:pic>
      <p:pic>
        <p:nvPicPr>
          <p:cNvPr id="19" name="Picture 18">
            <a:extLst>
              <a:ext uri="{FF2B5EF4-FFF2-40B4-BE49-F238E27FC236}">
                <a16:creationId xmlns:a16="http://schemas.microsoft.com/office/drawing/2014/main" id="{BB220E3E-E98D-496C-B3D7-00BBB31F57E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065" y="4124997"/>
            <a:ext cx="775052" cy="712562"/>
          </a:xfrm>
          <a:prstGeom prst="rect">
            <a:avLst/>
          </a:prstGeom>
        </p:spPr>
      </p:pic>
    </p:spTree>
    <p:extLst>
      <p:ext uri="{BB962C8B-B14F-4D97-AF65-F5344CB8AC3E}">
        <p14:creationId xmlns:p14="http://schemas.microsoft.com/office/powerpoint/2010/main" val="179421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6806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B47E95-0A19-4C61-B824-564F948BF4C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4928" y="102726"/>
            <a:ext cx="1583013" cy="654485"/>
          </a:xfrm>
          <a:prstGeom prst="rect">
            <a:avLst/>
          </a:prstGeom>
        </p:spPr>
      </p:pic>
      <p:pic>
        <p:nvPicPr>
          <p:cNvPr id="6" name="Picture 5">
            <a:extLst>
              <a:ext uri="{FF2B5EF4-FFF2-40B4-BE49-F238E27FC236}">
                <a16:creationId xmlns:a16="http://schemas.microsoft.com/office/drawing/2014/main" id="{13C87353-8A0E-4AC6-A785-CA63FF2D51D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57433" y="102726"/>
            <a:ext cx="1511639" cy="612000"/>
          </a:xfrm>
          <a:prstGeom prst="rect">
            <a:avLst/>
          </a:prstGeom>
        </p:spPr>
      </p:pic>
    </p:spTree>
  </p:cSld>
  <p:clrMap bg1="lt1" tx1="dk1" bg2="lt2" tx2="dk2" accent1="accent1" accent2="accent2" accent3="accent3" accent4="accent4" accent5="accent5" accent6="accent6" hlink="hlink" folHlink="folHlink"/>
  <p:sldLayoutIdLst>
    <p:sldLayoutId id="2147484100" r:id="rId1"/>
    <p:sldLayoutId id="2147484089" r:id="rId2"/>
    <p:sldLayoutId id="2147484091" r:id="rId3"/>
    <p:sldLayoutId id="2147484105" r:id="rId4"/>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C87353-8A0E-4AC6-A785-CA63FF2D51D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57433" y="102726"/>
            <a:ext cx="1511639" cy="612000"/>
          </a:xfrm>
          <a:prstGeom prst="rect">
            <a:avLst/>
          </a:prstGeom>
        </p:spPr>
      </p:pic>
      <p:pic>
        <p:nvPicPr>
          <p:cNvPr id="3" name="Picture 2">
            <a:extLst>
              <a:ext uri="{FF2B5EF4-FFF2-40B4-BE49-F238E27FC236}">
                <a16:creationId xmlns:a16="http://schemas.microsoft.com/office/drawing/2014/main" id="{AD021013-9EB7-4FA4-9DA9-FE6C62A50C6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4928" y="102726"/>
            <a:ext cx="2207150" cy="678699"/>
          </a:xfrm>
          <a:prstGeom prst="rect">
            <a:avLst/>
          </a:prstGeom>
        </p:spPr>
      </p:pic>
    </p:spTree>
    <p:extLst>
      <p:ext uri="{BB962C8B-B14F-4D97-AF65-F5344CB8AC3E}">
        <p14:creationId xmlns:p14="http://schemas.microsoft.com/office/powerpoint/2010/main" val="2651781635"/>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7" r:id="rId4"/>
    <p:sldLayoutId id="2147484106" r:id="rId5"/>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mailto:severnside.governance@nhs.net"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oleObject" Target="../embeddings/oleObject1.bin"/><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218265-08AD-4BA7-A9FC-31550E31C845}"/>
              </a:ext>
            </a:extLst>
          </p:cNvPr>
          <p:cNvSpPr/>
          <p:nvPr/>
        </p:nvSpPr>
        <p:spPr>
          <a:xfrm>
            <a:off x="0" y="0"/>
            <a:ext cx="9144000" cy="2615978"/>
          </a:xfrm>
          <a:prstGeom prst="rect">
            <a:avLst/>
          </a:prstGeom>
          <a:solidFill>
            <a:srgbClr val="F664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DA884F34-7F4F-47E4-A6A6-E52104A32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659" y="390109"/>
            <a:ext cx="4071070" cy="1176600"/>
          </a:xfrm>
          <a:prstGeom prst="rect">
            <a:avLst/>
          </a:prstGeom>
        </p:spPr>
      </p:pic>
      <p:pic>
        <p:nvPicPr>
          <p:cNvPr id="3" name="Picture 2">
            <a:extLst>
              <a:ext uri="{FF2B5EF4-FFF2-40B4-BE49-F238E27FC236}">
                <a16:creationId xmlns:a16="http://schemas.microsoft.com/office/drawing/2014/main" id="{3C5928F7-74AB-4484-928C-181C0322D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5210" y="1924212"/>
            <a:ext cx="3056117" cy="3043196"/>
          </a:xfrm>
          <a:prstGeom prst="rect">
            <a:avLst/>
          </a:prstGeom>
        </p:spPr>
      </p:pic>
      <p:pic>
        <p:nvPicPr>
          <p:cNvPr id="5" name="Picture 4">
            <a:extLst>
              <a:ext uri="{FF2B5EF4-FFF2-40B4-BE49-F238E27FC236}">
                <a16:creationId xmlns:a16="http://schemas.microsoft.com/office/drawing/2014/main" id="{D41AB10E-7D7E-410F-8D07-228D30213E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729" y="1924213"/>
            <a:ext cx="3043196" cy="3043196"/>
          </a:xfrm>
          <a:prstGeom prst="rect">
            <a:avLst/>
          </a:prstGeom>
        </p:spPr>
      </p:pic>
      <p:pic>
        <p:nvPicPr>
          <p:cNvPr id="9" name="Picture 8">
            <a:extLst>
              <a:ext uri="{FF2B5EF4-FFF2-40B4-BE49-F238E27FC236}">
                <a16:creationId xmlns:a16="http://schemas.microsoft.com/office/drawing/2014/main" id="{1704F830-D1C1-44D2-A468-E1E3712C28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24211"/>
            <a:ext cx="3043197" cy="3043197"/>
          </a:xfrm>
          <a:prstGeom prst="rect">
            <a:avLst/>
          </a:prstGeom>
        </p:spPr>
      </p:pic>
      <p:sp>
        <p:nvSpPr>
          <p:cNvPr id="8" name="Title 1">
            <a:extLst>
              <a:ext uri="{FF2B5EF4-FFF2-40B4-BE49-F238E27FC236}">
                <a16:creationId xmlns:a16="http://schemas.microsoft.com/office/drawing/2014/main" id="{5B155E6D-9D66-4B12-9C2D-C97542A208CC}"/>
              </a:ext>
            </a:extLst>
          </p:cNvPr>
          <p:cNvSpPr>
            <a:spLocks noGrp="1"/>
          </p:cNvSpPr>
          <p:nvPr>
            <p:ph type="title"/>
          </p:nvPr>
        </p:nvSpPr>
        <p:spPr>
          <a:xfrm>
            <a:off x="65132" y="5217880"/>
            <a:ext cx="8784976" cy="1107996"/>
          </a:xfrm>
        </p:spPr>
        <p:txBody>
          <a:bodyPr/>
          <a:lstStyle/>
          <a:p>
            <a:r>
              <a:rPr lang="en-GB" sz="3600" dirty="0">
                <a:solidFill>
                  <a:schemeClr val="tx1"/>
                </a:solidFill>
                <a:latin typeface="Bree Serif" panose="02000503040000020004" pitchFamily="2" charset="0"/>
              </a:rPr>
              <a:t>Welcome to the</a:t>
            </a:r>
            <a:br>
              <a:rPr lang="en-GB" sz="3600" dirty="0">
                <a:latin typeface="Bree Serif" panose="02000503040000020004" pitchFamily="2" charset="0"/>
              </a:rPr>
            </a:br>
            <a:r>
              <a:rPr lang="en-GB" sz="3600" dirty="0">
                <a:solidFill>
                  <a:srgbClr val="FF6600"/>
                </a:solidFill>
                <a:latin typeface="Bree Serif" panose="02000503040000020004" pitchFamily="2" charset="0"/>
              </a:rPr>
              <a:t>Integrated Urgent Care Service</a:t>
            </a:r>
          </a:p>
        </p:txBody>
      </p:sp>
      <p:pic>
        <p:nvPicPr>
          <p:cNvPr id="4" name="Picture 3" descr="A picture containing icon&#10;&#10;Description automatically generated">
            <a:extLst>
              <a:ext uri="{FF2B5EF4-FFF2-40B4-BE49-F238E27FC236}">
                <a16:creationId xmlns:a16="http://schemas.microsoft.com/office/drawing/2014/main" id="{ABDD0BBE-AE2F-433E-8AE2-5EFFBE5810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2680" y="4038679"/>
            <a:ext cx="1249683" cy="1319787"/>
          </a:xfrm>
          <a:prstGeom prst="rect">
            <a:avLst/>
          </a:prstGeom>
        </p:spPr>
      </p:pic>
    </p:spTree>
    <p:extLst>
      <p:ext uri="{BB962C8B-B14F-4D97-AF65-F5344CB8AC3E}">
        <p14:creationId xmlns:p14="http://schemas.microsoft.com/office/powerpoint/2010/main" val="676750854"/>
      </p:ext>
    </p:extLst>
  </p:cSld>
  <p:clrMapOvr>
    <a:masterClrMapping/>
  </p:clrMapOvr>
  <mc:AlternateContent xmlns:mc="http://schemas.openxmlformats.org/markup-compatibility/2006" xmlns:p14="http://schemas.microsoft.com/office/powerpoint/2010/main">
    <mc:Choice Requires="p14">
      <p:transition spd="slow" p14:dur="30000" advTm="30000"/>
    </mc:Choice>
    <mc:Fallback xmlns="">
      <p:transition spd="slow" advTm="3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D0CC3D-6FAC-44CC-9EF2-C9D64D3F66EB}"/>
              </a:ext>
            </a:extLst>
          </p:cNvPr>
          <p:cNvSpPr>
            <a:spLocks noGrp="1"/>
          </p:cNvSpPr>
          <p:nvPr>
            <p:ph type="title"/>
          </p:nvPr>
        </p:nvSpPr>
        <p:spPr>
          <a:xfrm>
            <a:off x="0" y="1025859"/>
            <a:ext cx="9144000" cy="492443"/>
          </a:xfrm>
        </p:spPr>
        <p:txBody>
          <a:bodyPr/>
          <a:lstStyle/>
          <a:p>
            <a:pPr algn="ctr"/>
            <a:r>
              <a:rPr lang="en-GB" dirty="0">
                <a:solidFill>
                  <a:srgbClr val="F66400"/>
                </a:solidFill>
              </a:rPr>
              <a:t>Please share your feedback on the new service</a:t>
            </a:r>
          </a:p>
        </p:txBody>
      </p:sp>
      <p:sp>
        <p:nvSpPr>
          <p:cNvPr id="5" name="Text Placeholder 4">
            <a:extLst>
              <a:ext uri="{FF2B5EF4-FFF2-40B4-BE49-F238E27FC236}">
                <a16:creationId xmlns:a16="http://schemas.microsoft.com/office/drawing/2014/main" id="{DE404A96-3DA1-44E4-8373-47D1CA5FCEDD}"/>
              </a:ext>
            </a:extLst>
          </p:cNvPr>
          <p:cNvSpPr>
            <a:spLocks noGrp="1"/>
          </p:cNvSpPr>
          <p:nvPr>
            <p:ph type="body" sz="quarter" idx="10"/>
          </p:nvPr>
        </p:nvSpPr>
        <p:spPr>
          <a:xfrm>
            <a:off x="0" y="1677725"/>
            <a:ext cx="9144000" cy="4900875"/>
          </a:xfrm>
        </p:spPr>
        <p:txBody>
          <a:bodyPr/>
          <a:lstStyle/>
          <a:p>
            <a:r>
              <a:rPr lang="en-GB" dirty="0"/>
              <a:t>We are keen to learn from the experiences and knowledge of a wide range of patients.</a:t>
            </a:r>
          </a:p>
          <a:p>
            <a:r>
              <a:rPr lang="en-GB" dirty="0"/>
              <a:t>If you have any thoughts or feedback on how we can improve the service contact the SevernSide IUC Governance Team on: </a:t>
            </a:r>
            <a:r>
              <a:rPr lang="en-GB" dirty="0">
                <a:hlinkClick r:id="rId2"/>
              </a:rPr>
              <a:t>severnside.governance@nhs.net</a:t>
            </a:r>
            <a:endParaRPr lang="en-GB" dirty="0"/>
          </a:p>
        </p:txBody>
      </p:sp>
      <p:pic>
        <p:nvPicPr>
          <p:cNvPr id="3" name="Picture 2">
            <a:extLst>
              <a:ext uri="{FF2B5EF4-FFF2-40B4-BE49-F238E27FC236}">
                <a16:creationId xmlns:a16="http://schemas.microsoft.com/office/drawing/2014/main" id="{BF55721B-1228-4A7D-ACDC-F90E9D9CA76E}"/>
              </a:ext>
            </a:extLst>
          </p:cNvPr>
          <p:cNvPicPr>
            <a:picLocks noChangeAspect="1"/>
          </p:cNvPicPr>
          <p:nvPr/>
        </p:nvPicPr>
        <p:blipFill rotWithShape="1">
          <a:blip r:embed="rId3">
            <a:extLst>
              <a:ext uri="{28A0092B-C50C-407E-A947-70E740481C1C}">
                <a14:useLocalDpi xmlns:a14="http://schemas.microsoft.com/office/drawing/2010/main" val="0"/>
              </a:ext>
            </a:extLst>
          </a:blip>
          <a:srcRect b="18524"/>
          <a:stretch/>
        </p:blipFill>
        <p:spPr>
          <a:xfrm>
            <a:off x="1953138" y="4341412"/>
            <a:ext cx="5237724" cy="1977252"/>
          </a:xfrm>
          <a:prstGeom prst="rect">
            <a:avLst/>
          </a:prstGeom>
        </p:spPr>
      </p:pic>
    </p:spTree>
    <p:extLst>
      <p:ext uri="{BB962C8B-B14F-4D97-AF65-F5344CB8AC3E}">
        <p14:creationId xmlns:p14="http://schemas.microsoft.com/office/powerpoint/2010/main" val="1066264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C050A51F-629A-4D32-9C3F-D3BD05056738}"/>
              </a:ext>
            </a:extLst>
          </p:cNvPr>
          <p:cNvGraphicFramePr>
            <a:graphicFrameLocks noChangeAspect="1"/>
          </p:cNvGraphicFramePr>
          <p:nvPr/>
        </p:nvGraphicFramePr>
        <p:xfrm>
          <a:off x="1828800" y="787400"/>
          <a:ext cx="5559425" cy="4081463"/>
        </p:xfrm>
        <a:graphic>
          <a:graphicData uri="http://schemas.openxmlformats.org/presentationml/2006/ole">
            <mc:AlternateContent xmlns:mc="http://schemas.openxmlformats.org/markup-compatibility/2006">
              <mc:Choice xmlns:v="urn:schemas-microsoft-com:vml" Requires="v">
                <p:oleObj r:id="rId2" imgW="7746032" imgH="5688889" progId="">
                  <p:embed/>
                </p:oleObj>
              </mc:Choice>
              <mc:Fallback>
                <p:oleObj r:id="rId2" imgW="7746032" imgH="5688889" progId="">
                  <p:embed/>
                  <p:pic>
                    <p:nvPicPr>
                      <p:cNvPr id="2" name="Object 2">
                        <a:extLst>
                          <a:ext uri="{FF2B5EF4-FFF2-40B4-BE49-F238E27FC236}">
                            <a16:creationId xmlns:a16="http://schemas.microsoft.com/office/drawing/2014/main" id="{C050A51F-629A-4D32-9C3F-D3BD05056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87400"/>
                        <a:ext cx="5559425"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4">
            <a:extLst>
              <a:ext uri="{FF2B5EF4-FFF2-40B4-BE49-F238E27FC236}">
                <a16:creationId xmlns:a16="http://schemas.microsoft.com/office/drawing/2014/main" id="{B342DD2E-922F-49E0-BBFB-F91025890F56}"/>
              </a:ext>
            </a:extLst>
          </p:cNvPr>
          <p:cNvSpPr txBox="1">
            <a:spLocks noChangeArrowheads="1"/>
          </p:cNvSpPr>
          <p:nvPr/>
        </p:nvSpPr>
        <p:spPr bwMode="auto">
          <a:xfrm>
            <a:off x="0" y="4822825"/>
            <a:ext cx="9144000" cy="15573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0" tIns="360000" rIns="720000" bIns="36000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GB" altLang="en-US" sz="5400" dirty="0">
                <a:solidFill>
                  <a:schemeClr val="bg1"/>
                </a:solidFill>
                <a:latin typeface="Bree Serif" panose="02000503040000020004" pitchFamily="2" charset="0"/>
                <a:cs typeface="Arial" panose="020B0604020202020204" pitchFamily="34" charset="0"/>
              </a:rPr>
              <a:t>Questions?</a:t>
            </a:r>
          </a:p>
        </p:txBody>
      </p:sp>
      <p:pic>
        <p:nvPicPr>
          <p:cNvPr id="6" name="Picture 5">
            <a:extLst>
              <a:ext uri="{FF2B5EF4-FFF2-40B4-BE49-F238E27FC236}">
                <a16:creationId xmlns:a16="http://schemas.microsoft.com/office/drawing/2014/main" id="{E1E78F30-7638-4CDC-B04C-DEEC754831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3989" y="4103384"/>
            <a:ext cx="1841390" cy="566228"/>
          </a:xfrm>
          <a:prstGeom prst="rect">
            <a:avLst/>
          </a:prstGeom>
        </p:spPr>
      </p:pic>
    </p:spTree>
    <p:extLst>
      <p:ext uri="{BB962C8B-B14F-4D97-AF65-F5344CB8AC3E}">
        <p14:creationId xmlns:p14="http://schemas.microsoft.com/office/powerpoint/2010/main" val="800310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C05230-B567-498A-9DA3-53EAC04E799B}"/>
              </a:ext>
            </a:extLst>
          </p:cNvPr>
          <p:cNvGrpSpPr/>
          <p:nvPr/>
        </p:nvGrpSpPr>
        <p:grpSpPr>
          <a:xfrm>
            <a:off x="63880" y="1614880"/>
            <a:ext cx="4331952" cy="3155543"/>
            <a:chOff x="265215" y="1689857"/>
            <a:chExt cx="4775014" cy="3478285"/>
          </a:xfrm>
        </p:grpSpPr>
        <p:pic>
          <p:nvPicPr>
            <p:cNvPr id="2050" name="Picture 2" descr="Blank screen laptop gadget icon  on white background Free Vector">
              <a:extLst>
                <a:ext uri="{FF2B5EF4-FFF2-40B4-BE49-F238E27FC236}">
                  <a16:creationId xmlns:a16="http://schemas.microsoft.com/office/drawing/2014/main" id="{20677854-CA6E-4B22-8D06-90805601D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15" y="1689857"/>
              <a:ext cx="4775014" cy="34782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14EC39F-CCDC-4C25-8058-49B4D8057895}"/>
                </a:ext>
              </a:extLst>
            </p:cNvPr>
            <p:cNvPicPr>
              <a:picLocks noChangeAspect="1"/>
            </p:cNvPicPr>
            <p:nvPr/>
          </p:nvPicPr>
          <p:blipFill rotWithShape="1">
            <a:blip r:embed="rId3"/>
            <a:srcRect l="6404" t="5393" r="53903"/>
            <a:stretch/>
          </p:blipFill>
          <p:spPr>
            <a:xfrm>
              <a:off x="755009" y="1870745"/>
              <a:ext cx="3816992" cy="2558642"/>
            </a:xfrm>
            <a:prstGeom prst="rect">
              <a:avLst/>
            </a:prstGeom>
          </p:spPr>
        </p:pic>
      </p:grpSp>
      <p:sp>
        <p:nvSpPr>
          <p:cNvPr id="6" name="Title 3">
            <a:extLst>
              <a:ext uri="{FF2B5EF4-FFF2-40B4-BE49-F238E27FC236}">
                <a16:creationId xmlns:a16="http://schemas.microsoft.com/office/drawing/2014/main" id="{B7B88D7E-1590-4B2D-8E7B-C29904F64F9D}"/>
              </a:ext>
            </a:extLst>
          </p:cNvPr>
          <p:cNvSpPr txBox="1">
            <a:spLocks/>
          </p:cNvSpPr>
          <p:nvPr/>
        </p:nvSpPr>
        <p:spPr>
          <a:xfrm>
            <a:off x="4035105" y="1689857"/>
            <a:ext cx="5045016" cy="341903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a:lstStyle>
          <a:p>
            <a:r>
              <a:rPr lang="en-GB" sz="4000" dirty="0">
                <a:solidFill>
                  <a:srgbClr val="F66400"/>
                </a:solidFill>
              </a:rPr>
              <a:t>For more information please visit:</a:t>
            </a:r>
          </a:p>
          <a:p>
            <a:r>
              <a:rPr lang="en-GB" sz="3200" u="sng" dirty="0">
                <a:solidFill>
                  <a:schemeClr val="tx1">
                    <a:lumMod val="50000"/>
                  </a:schemeClr>
                </a:solidFill>
              </a:rPr>
              <a:t>www.severnside-iuc.co.uk</a:t>
            </a:r>
          </a:p>
        </p:txBody>
      </p:sp>
    </p:spTree>
    <p:extLst>
      <p:ext uri="{BB962C8B-B14F-4D97-AF65-F5344CB8AC3E}">
        <p14:creationId xmlns:p14="http://schemas.microsoft.com/office/powerpoint/2010/main" val="3946011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D8FAA9FA-306F-436A-93A9-C75EFC6A89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191" y="3833924"/>
            <a:ext cx="1509352" cy="1509352"/>
          </a:xfrm>
          <a:prstGeom prst="ellipse">
            <a:avLst/>
          </a:prstGeom>
          <a:ln w="25400">
            <a:solidFill>
              <a:schemeClr val="tx1">
                <a:lumMod val="20000"/>
                <a:lumOff val="80000"/>
              </a:schemeClr>
            </a:solidFill>
          </a:ln>
        </p:spPr>
      </p:pic>
      <p:pic>
        <p:nvPicPr>
          <p:cNvPr id="6" name="Picture 5">
            <a:extLst>
              <a:ext uri="{FF2B5EF4-FFF2-40B4-BE49-F238E27FC236}">
                <a16:creationId xmlns:a16="http://schemas.microsoft.com/office/drawing/2014/main" id="{61B0FBD6-F48D-4D94-8C89-F48C533F1C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0396" y="3429000"/>
            <a:ext cx="3864334" cy="3067687"/>
          </a:xfrm>
          <a:prstGeom prst="rect">
            <a:avLst/>
          </a:prstGeom>
        </p:spPr>
      </p:pic>
      <p:sp>
        <p:nvSpPr>
          <p:cNvPr id="4" name="Title 3">
            <a:extLst>
              <a:ext uri="{FF2B5EF4-FFF2-40B4-BE49-F238E27FC236}">
                <a16:creationId xmlns:a16="http://schemas.microsoft.com/office/drawing/2014/main" id="{3FD0CC3D-6FAC-44CC-9EF2-C9D64D3F66EB}"/>
              </a:ext>
            </a:extLst>
          </p:cNvPr>
          <p:cNvSpPr>
            <a:spLocks noGrp="1"/>
          </p:cNvSpPr>
          <p:nvPr>
            <p:ph type="title"/>
          </p:nvPr>
        </p:nvSpPr>
        <p:spPr>
          <a:xfrm>
            <a:off x="0" y="1025859"/>
            <a:ext cx="9144000" cy="492443"/>
          </a:xfrm>
        </p:spPr>
        <p:txBody>
          <a:bodyPr/>
          <a:lstStyle/>
          <a:p>
            <a:pPr algn="ctr"/>
            <a:r>
              <a:rPr lang="en-GB" dirty="0">
                <a:solidFill>
                  <a:schemeClr val="tx1"/>
                </a:solidFill>
              </a:rPr>
              <a:t>What is the </a:t>
            </a:r>
            <a:r>
              <a:rPr lang="en-GB" dirty="0">
                <a:solidFill>
                  <a:srgbClr val="F66400"/>
                </a:solidFill>
              </a:rPr>
              <a:t>Integrated Urgent Care Service?</a:t>
            </a:r>
          </a:p>
        </p:txBody>
      </p:sp>
      <p:sp>
        <p:nvSpPr>
          <p:cNvPr id="5" name="Text Placeholder 4">
            <a:extLst>
              <a:ext uri="{FF2B5EF4-FFF2-40B4-BE49-F238E27FC236}">
                <a16:creationId xmlns:a16="http://schemas.microsoft.com/office/drawing/2014/main" id="{DE404A96-3DA1-44E4-8373-47D1CA5FCEDD}"/>
              </a:ext>
            </a:extLst>
          </p:cNvPr>
          <p:cNvSpPr>
            <a:spLocks noGrp="1"/>
          </p:cNvSpPr>
          <p:nvPr>
            <p:ph type="body" sz="quarter" idx="10"/>
          </p:nvPr>
        </p:nvSpPr>
        <p:spPr>
          <a:xfrm>
            <a:off x="0" y="1582310"/>
            <a:ext cx="9144000" cy="4996290"/>
          </a:xfrm>
        </p:spPr>
        <p:txBody>
          <a:bodyPr/>
          <a:lstStyle/>
          <a:p>
            <a:pPr marL="0" indent="0">
              <a:buNone/>
            </a:pPr>
            <a:r>
              <a:rPr lang="en-GB" dirty="0"/>
              <a:t>SevernSide Integrated Urgent Care (IUC) is the 24/7 NHS Urgent Care Service which combines NHS111 and GP Out of Hours service. </a:t>
            </a:r>
          </a:p>
          <a:p>
            <a:pPr marL="0" indent="0">
              <a:buNone/>
            </a:pPr>
            <a:r>
              <a:rPr lang="en-GB" dirty="0"/>
              <a:t>We serve patients across Bristol, North Somerset and South Gloucestershire. </a:t>
            </a:r>
          </a:p>
        </p:txBody>
      </p:sp>
      <p:pic>
        <p:nvPicPr>
          <p:cNvPr id="16" name="Picture 15">
            <a:extLst>
              <a:ext uri="{FF2B5EF4-FFF2-40B4-BE49-F238E27FC236}">
                <a16:creationId xmlns:a16="http://schemas.microsoft.com/office/drawing/2014/main" id="{1B3BFF45-25DF-4099-9DD6-E433BDF0F5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610" t="28806" r="197"/>
          <a:stretch/>
        </p:blipFill>
        <p:spPr>
          <a:xfrm>
            <a:off x="119270" y="3833924"/>
            <a:ext cx="1509352" cy="1509352"/>
          </a:xfrm>
          <a:prstGeom prst="ellipse">
            <a:avLst/>
          </a:prstGeom>
          <a:ln w="25400">
            <a:solidFill>
              <a:schemeClr val="tx1">
                <a:lumMod val="20000"/>
                <a:lumOff val="80000"/>
              </a:schemeClr>
            </a:solidFill>
          </a:ln>
        </p:spPr>
      </p:pic>
      <p:pic>
        <p:nvPicPr>
          <p:cNvPr id="27" name="Picture 26">
            <a:extLst>
              <a:ext uri="{FF2B5EF4-FFF2-40B4-BE49-F238E27FC236}">
                <a16:creationId xmlns:a16="http://schemas.microsoft.com/office/drawing/2014/main" id="{C1E7FAB4-825F-477A-A02F-CD275A531B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7892" y="3833924"/>
            <a:ext cx="1509352" cy="1509352"/>
          </a:xfrm>
          <a:prstGeom prst="ellipse">
            <a:avLst/>
          </a:prstGeom>
          <a:ln w="25400">
            <a:solidFill>
              <a:schemeClr val="tx1">
                <a:lumMod val="20000"/>
                <a:lumOff val="80000"/>
              </a:schemeClr>
            </a:solidFill>
          </a:ln>
        </p:spPr>
      </p:pic>
      <p:pic>
        <p:nvPicPr>
          <p:cNvPr id="32" name="Picture 31">
            <a:extLst>
              <a:ext uri="{FF2B5EF4-FFF2-40B4-BE49-F238E27FC236}">
                <a16:creationId xmlns:a16="http://schemas.microsoft.com/office/drawing/2014/main" id="{F6B2E618-813B-43E8-B433-545063334A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72541" y="3833924"/>
            <a:ext cx="1509353" cy="1509353"/>
          </a:xfrm>
          <a:prstGeom prst="ellipse">
            <a:avLst/>
          </a:prstGeom>
          <a:ln w="25400">
            <a:solidFill>
              <a:schemeClr val="tx1">
                <a:lumMod val="20000"/>
                <a:lumOff val="80000"/>
              </a:schemeClr>
            </a:solidFill>
          </a:ln>
        </p:spPr>
      </p:pic>
    </p:spTree>
    <p:extLst>
      <p:ext uri="{BB962C8B-B14F-4D97-AF65-F5344CB8AC3E}">
        <p14:creationId xmlns:p14="http://schemas.microsoft.com/office/powerpoint/2010/main" val="2641835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D0CC3D-6FAC-44CC-9EF2-C9D64D3F66EB}"/>
              </a:ext>
            </a:extLst>
          </p:cNvPr>
          <p:cNvSpPr>
            <a:spLocks noGrp="1"/>
          </p:cNvSpPr>
          <p:nvPr>
            <p:ph type="title"/>
          </p:nvPr>
        </p:nvSpPr>
        <p:spPr>
          <a:xfrm>
            <a:off x="0" y="1025859"/>
            <a:ext cx="9144000" cy="492443"/>
          </a:xfrm>
        </p:spPr>
        <p:txBody>
          <a:bodyPr/>
          <a:lstStyle/>
          <a:p>
            <a:pPr algn="ctr"/>
            <a:r>
              <a:rPr lang="en-GB" dirty="0">
                <a:solidFill>
                  <a:schemeClr val="tx1"/>
                </a:solidFill>
              </a:rPr>
              <a:t>What is the </a:t>
            </a:r>
            <a:r>
              <a:rPr lang="en-GB" dirty="0">
                <a:solidFill>
                  <a:srgbClr val="F66400"/>
                </a:solidFill>
              </a:rPr>
              <a:t>Integrated Urgent Care Service?</a:t>
            </a:r>
          </a:p>
        </p:txBody>
      </p:sp>
      <p:sp>
        <p:nvSpPr>
          <p:cNvPr id="5" name="Text Placeholder 4">
            <a:extLst>
              <a:ext uri="{FF2B5EF4-FFF2-40B4-BE49-F238E27FC236}">
                <a16:creationId xmlns:a16="http://schemas.microsoft.com/office/drawing/2014/main" id="{DE404A96-3DA1-44E4-8373-47D1CA5FCEDD}"/>
              </a:ext>
            </a:extLst>
          </p:cNvPr>
          <p:cNvSpPr>
            <a:spLocks noGrp="1"/>
          </p:cNvSpPr>
          <p:nvPr>
            <p:ph type="body" sz="quarter" idx="10"/>
          </p:nvPr>
        </p:nvSpPr>
        <p:spPr>
          <a:xfrm>
            <a:off x="0" y="1582310"/>
            <a:ext cx="9144000" cy="4996290"/>
          </a:xfrm>
        </p:spPr>
        <p:txBody>
          <a:bodyPr/>
          <a:lstStyle/>
          <a:p>
            <a:pPr marL="0" indent="0">
              <a:buNone/>
            </a:pPr>
            <a:r>
              <a:rPr lang="en-GB" dirty="0">
                <a:solidFill>
                  <a:srgbClr val="F66400"/>
                </a:solidFill>
              </a:rPr>
              <a:t>The service provides</a:t>
            </a:r>
            <a:r>
              <a:rPr lang="en-GB" dirty="0"/>
              <a:t>:</a:t>
            </a:r>
          </a:p>
          <a:p>
            <a:r>
              <a:rPr lang="en-GB" dirty="0"/>
              <a:t>24/7 Navigation for patients to the most appropriate service to meet their needs</a:t>
            </a:r>
          </a:p>
          <a:p>
            <a:r>
              <a:rPr lang="en-GB" dirty="0"/>
              <a:t>24/7 Clinical Assessment Service (CAS) to provide telephone consultations for patients and to support healthcare professionals in the community.</a:t>
            </a:r>
          </a:p>
          <a:p>
            <a:r>
              <a:rPr lang="en-GB" dirty="0"/>
              <a:t>Face to face appointments at Treatment Centres during out of hours</a:t>
            </a:r>
          </a:p>
          <a:p>
            <a:r>
              <a:rPr lang="en-GB" dirty="0"/>
              <a:t>Out of hours home visit service from clinicians when appropriate</a:t>
            </a:r>
          </a:p>
        </p:txBody>
      </p:sp>
    </p:spTree>
    <p:extLst>
      <p:ext uri="{BB962C8B-B14F-4D97-AF65-F5344CB8AC3E}">
        <p14:creationId xmlns:p14="http://schemas.microsoft.com/office/powerpoint/2010/main" val="1811328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D0CC3D-6FAC-44CC-9EF2-C9D64D3F66EB}"/>
              </a:ext>
            </a:extLst>
          </p:cNvPr>
          <p:cNvSpPr>
            <a:spLocks noGrp="1"/>
          </p:cNvSpPr>
          <p:nvPr>
            <p:ph type="title"/>
          </p:nvPr>
        </p:nvSpPr>
        <p:spPr>
          <a:xfrm>
            <a:off x="-31804" y="1025864"/>
            <a:ext cx="9144000" cy="492443"/>
          </a:xfrm>
        </p:spPr>
        <p:txBody>
          <a:bodyPr/>
          <a:lstStyle/>
          <a:p>
            <a:pPr algn="ctr"/>
            <a:r>
              <a:rPr lang="en-GB" dirty="0">
                <a:solidFill>
                  <a:schemeClr val="tx1"/>
                </a:solidFill>
              </a:rPr>
              <a:t>What is the </a:t>
            </a:r>
            <a:r>
              <a:rPr lang="en-GB" dirty="0">
                <a:solidFill>
                  <a:srgbClr val="F66400"/>
                </a:solidFill>
              </a:rPr>
              <a:t>Integrated Urgent Care Service?</a:t>
            </a:r>
          </a:p>
        </p:txBody>
      </p:sp>
      <p:sp>
        <p:nvSpPr>
          <p:cNvPr id="5" name="Text Placeholder 4">
            <a:extLst>
              <a:ext uri="{FF2B5EF4-FFF2-40B4-BE49-F238E27FC236}">
                <a16:creationId xmlns:a16="http://schemas.microsoft.com/office/drawing/2014/main" id="{DE404A96-3DA1-44E4-8373-47D1CA5FCEDD}"/>
              </a:ext>
            </a:extLst>
          </p:cNvPr>
          <p:cNvSpPr>
            <a:spLocks noGrp="1"/>
          </p:cNvSpPr>
          <p:nvPr>
            <p:ph type="body" sz="quarter" idx="10"/>
          </p:nvPr>
        </p:nvSpPr>
        <p:spPr>
          <a:xfrm>
            <a:off x="-31804" y="1661052"/>
            <a:ext cx="9144000" cy="5219700"/>
          </a:xfrm>
        </p:spPr>
        <p:txBody>
          <a:bodyPr/>
          <a:lstStyle/>
          <a:p>
            <a:r>
              <a:rPr lang="en-GB" dirty="0"/>
              <a:t>As the name suggests, it’s an </a:t>
            </a:r>
            <a:r>
              <a:rPr lang="en-GB" dirty="0">
                <a:solidFill>
                  <a:srgbClr val="F66400"/>
                </a:solidFill>
              </a:rPr>
              <a:t>URGENT</a:t>
            </a:r>
            <a:r>
              <a:rPr lang="en-GB" dirty="0"/>
              <a:t> care service</a:t>
            </a:r>
          </a:p>
          <a:p>
            <a:r>
              <a:rPr lang="en-GB" dirty="0"/>
              <a:t>That places us somewhere between </a:t>
            </a:r>
            <a:r>
              <a:rPr lang="en-GB" dirty="0">
                <a:solidFill>
                  <a:schemeClr val="accent2"/>
                </a:solidFill>
              </a:rPr>
              <a:t>daytime GP surgeries </a:t>
            </a:r>
            <a:r>
              <a:rPr lang="en-GB" dirty="0"/>
              <a:t>dealing with routine and long-term health issues and Emergency Services such as </a:t>
            </a:r>
            <a:r>
              <a:rPr lang="en-GB" dirty="0">
                <a:solidFill>
                  <a:srgbClr val="FF0000"/>
                </a:solidFill>
              </a:rPr>
              <a:t>A&amp;E and 999 </a:t>
            </a:r>
            <a:r>
              <a:rPr lang="en-GB" dirty="0"/>
              <a:t>dealing with life threatening conditions.</a:t>
            </a:r>
          </a:p>
        </p:txBody>
      </p:sp>
      <p:grpSp>
        <p:nvGrpSpPr>
          <p:cNvPr id="15" name="Group 14">
            <a:extLst>
              <a:ext uri="{FF2B5EF4-FFF2-40B4-BE49-F238E27FC236}">
                <a16:creationId xmlns:a16="http://schemas.microsoft.com/office/drawing/2014/main" id="{A4F7FC67-B08A-41D4-B1B2-90E418E138CD}"/>
              </a:ext>
            </a:extLst>
          </p:cNvPr>
          <p:cNvGrpSpPr/>
          <p:nvPr/>
        </p:nvGrpSpPr>
        <p:grpSpPr>
          <a:xfrm>
            <a:off x="254940" y="3593669"/>
            <a:ext cx="2701621" cy="1888202"/>
            <a:chOff x="359631" y="3522428"/>
            <a:chExt cx="2519131" cy="1760657"/>
          </a:xfrm>
        </p:grpSpPr>
        <p:pic>
          <p:nvPicPr>
            <p:cNvPr id="3" name="Picture 2">
              <a:extLst>
                <a:ext uri="{FF2B5EF4-FFF2-40B4-BE49-F238E27FC236}">
                  <a16:creationId xmlns:a16="http://schemas.microsoft.com/office/drawing/2014/main" id="{3EA84F61-6C12-4D0F-BA6C-AD86D5232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631" y="3522428"/>
              <a:ext cx="2519131" cy="1443078"/>
            </a:xfrm>
            <a:prstGeom prst="rect">
              <a:avLst/>
            </a:prstGeom>
          </p:spPr>
        </p:pic>
        <p:pic>
          <p:nvPicPr>
            <p:cNvPr id="7" name="Picture 6">
              <a:extLst>
                <a:ext uri="{FF2B5EF4-FFF2-40B4-BE49-F238E27FC236}">
                  <a16:creationId xmlns:a16="http://schemas.microsoft.com/office/drawing/2014/main" id="{1F214D86-F6A5-4E94-BFEE-33A82A3EA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70" y="4180443"/>
              <a:ext cx="1469809" cy="1102642"/>
            </a:xfrm>
            <a:prstGeom prst="rect">
              <a:avLst/>
            </a:prstGeom>
          </p:spPr>
        </p:pic>
      </p:grpSp>
      <p:sp>
        <p:nvSpPr>
          <p:cNvPr id="19" name="Rectangle: Rounded Corners 18">
            <a:extLst>
              <a:ext uri="{FF2B5EF4-FFF2-40B4-BE49-F238E27FC236}">
                <a16:creationId xmlns:a16="http://schemas.microsoft.com/office/drawing/2014/main" id="{6441F98C-A7AB-40FD-922E-4D6F3FBE035F}"/>
              </a:ext>
            </a:extLst>
          </p:cNvPr>
          <p:cNvSpPr/>
          <p:nvPr/>
        </p:nvSpPr>
        <p:spPr>
          <a:xfrm>
            <a:off x="254940" y="5817099"/>
            <a:ext cx="2685719" cy="377829"/>
          </a:xfrm>
          <a:prstGeom prst="roundRect">
            <a:avLst>
              <a:gd name="adj" fmla="val 1030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mj-lt"/>
              </a:rPr>
              <a:t>Daytime Routine Care</a:t>
            </a:r>
          </a:p>
        </p:txBody>
      </p:sp>
      <p:pic>
        <p:nvPicPr>
          <p:cNvPr id="21" name="Picture 20">
            <a:extLst>
              <a:ext uri="{FF2B5EF4-FFF2-40B4-BE49-F238E27FC236}">
                <a16:creationId xmlns:a16="http://schemas.microsoft.com/office/drawing/2014/main" id="{C31C415F-8AA4-4A4F-8C1A-B9E6D82AA2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6665" y="3936901"/>
            <a:ext cx="538452" cy="217997"/>
          </a:xfrm>
          <a:prstGeom prst="rect">
            <a:avLst/>
          </a:prstGeom>
        </p:spPr>
      </p:pic>
      <p:pic>
        <p:nvPicPr>
          <p:cNvPr id="13" name="Picture 12">
            <a:extLst>
              <a:ext uri="{FF2B5EF4-FFF2-40B4-BE49-F238E27FC236}">
                <a16:creationId xmlns:a16="http://schemas.microsoft.com/office/drawing/2014/main" id="{D46F9C3D-5411-4ADE-B7C5-E43B02B86B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6561" y="3209784"/>
            <a:ext cx="3167270" cy="2375453"/>
          </a:xfrm>
          <a:prstGeom prst="rect">
            <a:avLst/>
          </a:prstGeom>
        </p:spPr>
      </p:pic>
      <p:cxnSp>
        <p:nvCxnSpPr>
          <p:cNvPr id="17" name="Straight Connector 16">
            <a:extLst>
              <a:ext uri="{FF2B5EF4-FFF2-40B4-BE49-F238E27FC236}">
                <a16:creationId xmlns:a16="http://schemas.microsoft.com/office/drawing/2014/main" id="{A4550A99-24E0-48CB-8D41-3A40F3428F7C}"/>
              </a:ext>
            </a:extLst>
          </p:cNvPr>
          <p:cNvCxnSpPr/>
          <p:nvPr/>
        </p:nvCxnSpPr>
        <p:spPr>
          <a:xfrm>
            <a:off x="3013546" y="3474722"/>
            <a:ext cx="0" cy="1908000"/>
          </a:xfrm>
          <a:prstGeom prst="line">
            <a:avLst/>
          </a:prstGeom>
          <a:ln w="22225">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F89C0FE-118B-4DA0-9CEA-18A805E4A3D0}"/>
              </a:ext>
            </a:extLst>
          </p:cNvPr>
          <p:cNvCxnSpPr/>
          <p:nvPr/>
        </p:nvCxnSpPr>
        <p:spPr>
          <a:xfrm>
            <a:off x="5971431" y="3562189"/>
            <a:ext cx="0" cy="1908000"/>
          </a:xfrm>
          <a:prstGeom prst="line">
            <a:avLst/>
          </a:prstGeom>
          <a:ln w="22225">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A5DA7FC8-8073-4E42-8576-E6B2F97A4939}"/>
              </a:ext>
            </a:extLst>
          </p:cNvPr>
          <p:cNvSpPr/>
          <p:nvPr/>
        </p:nvSpPr>
        <p:spPr>
          <a:xfrm>
            <a:off x="3197336" y="5817099"/>
            <a:ext cx="2685719" cy="377829"/>
          </a:xfrm>
          <a:prstGeom prst="roundRect">
            <a:avLst>
              <a:gd name="adj" fmla="val 10303"/>
            </a:avLst>
          </a:prstGeom>
          <a:solidFill>
            <a:srgbClr val="F664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mj-lt"/>
              </a:rPr>
              <a:t>Urgent Care</a:t>
            </a:r>
          </a:p>
        </p:txBody>
      </p:sp>
      <p:grpSp>
        <p:nvGrpSpPr>
          <p:cNvPr id="14" name="Group 13">
            <a:extLst>
              <a:ext uri="{FF2B5EF4-FFF2-40B4-BE49-F238E27FC236}">
                <a16:creationId xmlns:a16="http://schemas.microsoft.com/office/drawing/2014/main" id="{7E39D0D6-4FCE-47BC-8F66-9C59E23B97A7}"/>
              </a:ext>
            </a:extLst>
          </p:cNvPr>
          <p:cNvGrpSpPr/>
          <p:nvPr/>
        </p:nvGrpSpPr>
        <p:grpSpPr>
          <a:xfrm>
            <a:off x="6119054" y="3450873"/>
            <a:ext cx="3009044" cy="1840642"/>
            <a:chOff x="5677231" y="3124864"/>
            <a:chExt cx="3482671" cy="2130361"/>
          </a:xfrm>
        </p:grpSpPr>
        <p:pic>
          <p:nvPicPr>
            <p:cNvPr id="9" name="Picture 8">
              <a:extLst>
                <a:ext uri="{FF2B5EF4-FFF2-40B4-BE49-F238E27FC236}">
                  <a16:creationId xmlns:a16="http://schemas.microsoft.com/office/drawing/2014/main" id="{0C876464-69AD-45E8-84F0-24E4BA9A2352}"/>
                </a:ext>
              </a:extLst>
            </p:cNvPr>
            <p:cNvPicPr>
              <a:picLocks noChangeAspect="1"/>
            </p:cNvPicPr>
            <p:nvPr/>
          </p:nvPicPr>
          <p:blipFill rotWithShape="1">
            <a:blip r:embed="rId6">
              <a:extLst>
                <a:ext uri="{28A0092B-C50C-407E-A947-70E740481C1C}">
                  <a14:useLocalDpi xmlns:a14="http://schemas.microsoft.com/office/drawing/2010/main" val="0"/>
                </a:ext>
              </a:extLst>
            </a:blip>
            <a:srcRect l="3765"/>
            <a:stretch/>
          </p:blipFill>
          <p:spPr>
            <a:xfrm>
              <a:off x="5677231" y="3124864"/>
              <a:ext cx="3482671" cy="1698486"/>
            </a:xfrm>
            <a:prstGeom prst="rect">
              <a:avLst/>
            </a:prstGeom>
          </p:spPr>
        </p:pic>
        <p:pic>
          <p:nvPicPr>
            <p:cNvPr id="11" name="Picture 10">
              <a:extLst>
                <a:ext uri="{FF2B5EF4-FFF2-40B4-BE49-F238E27FC236}">
                  <a16:creationId xmlns:a16="http://schemas.microsoft.com/office/drawing/2014/main" id="{7F824377-3C10-43DF-B092-64E1756B66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4772" y="3812147"/>
              <a:ext cx="2405130" cy="1443078"/>
            </a:xfrm>
            <a:prstGeom prst="rect">
              <a:avLst/>
            </a:prstGeom>
          </p:spPr>
        </p:pic>
      </p:grpSp>
      <p:sp>
        <p:nvSpPr>
          <p:cNvPr id="23" name="Rectangle: Rounded Corners 22">
            <a:extLst>
              <a:ext uri="{FF2B5EF4-FFF2-40B4-BE49-F238E27FC236}">
                <a16:creationId xmlns:a16="http://schemas.microsoft.com/office/drawing/2014/main" id="{114F691A-D677-4091-AA5B-180F222EFCDD}"/>
              </a:ext>
            </a:extLst>
          </p:cNvPr>
          <p:cNvSpPr/>
          <p:nvPr/>
        </p:nvSpPr>
        <p:spPr>
          <a:xfrm>
            <a:off x="6275154" y="5840955"/>
            <a:ext cx="2685719" cy="377829"/>
          </a:xfrm>
          <a:prstGeom prst="roundRect">
            <a:avLst>
              <a:gd name="adj" fmla="val 10303"/>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mj-lt"/>
              </a:rPr>
              <a:t>Emergency Care</a:t>
            </a:r>
          </a:p>
        </p:txBody>
      </p:sp>
      <p:pic>
        <p:nvPicPr>
          <p:cNvPr id="28" name="Picture 27">
            <a:extLst>
              <a:ext uri="{FF2B5EF4-FFF2-40B4-BE49-F238E27FC236}">
                <a16:creationId xmlns:a16="http://schemas.microsoft.com/office/drawing/2014/main" id="{DB809A98-2BE6-4ECB-A233-3B874AECD6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2179" y="4539186"/>
            <a:ext cx="942851" cy="866833"/>
          </a:xfrm>
          <a:prstGeom prst="rect">
            <a:avLst/>
          </a:prstGeom>
        </p:spPr>
      </p:pic>
      <p:sp>
        <p:nvSpPr>
          <p:cNvPr id="20" name="Rectangle: Rounded Corners 19">
            <a:extLst>
              <a:ext uri="{FF2B5EF4-FFF2-40B4-BE49-F238E27FC236}">
                <a16:creationId xmlns:a16="http://schemas.microsoft.com/office/drawing/2014/main" id="{9A3D65CC-1481-40F2-8B7A-7AA1BF19FEC4}"/>
              </a:ext>
            </a:extLst>
          </p:cNvPr>
          <p:cNvSpPr/>
          <p:nvPr/>
        </p:nvSpPr>
        <p:spPr>
          <a:xfrm>
            <a:off x="254940" y="5552366"/>
            <a:ext cx="2685719" cy="240935"/>
          </a:xfrm>
          <a:prstGeom prst="roundRect">
            <a:avLst>
              <a:gd name="adj" fmla="val 10303"/>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50000"/>
                  </a:schemeClr>
                </a:solidFill>
                <a:latin typeface="+mj-lt"/>
              </a:rPr>
              <a:t>Your Local GP Surgery</a:t>
            </a:r>
          </a:p>
        </p:txBody>
      </p:sp>
      <p:sp>
        <p:nvSpPr>
          <p:cNvPr id="24" name="Rectangle: Rounded Corners 23">
            <a:extLst>
              <a:ext uri="{FF2B5EF4-FFF2-40B4-BE49-F238E27FC236}">
                <a16:creationId xmlns:a16="http://schemas.microsoft.com/office/drawing/2014/main" id="{BCAE55B7-DAA5-4AE1-9424-565578F93B80}"/>
              </a:ext>
            </a:extLst>
          </p:cNvPr>
          <p:cNvSpPr/>
          <p:nvPr/>
        </p:nvSpPr>
        <p:spPr>
          <a:xfrm>
            <a:off x="3197336" y="5552366"/>
            <a:ext cx="2685719" cy="240935"/>
          </a:xfrm>
          <a:prstGeom prst="roundRect">
            <a:avLst>
              <a:gd name="adj" fmla="val 10303"/>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50000"/>
                  </a:schemeClr>
                </a:solidFill>
                <a:latin typeface="+mj-lt"/>
              </a:rPr>
              <a:t>Integrated Urgent Care</a:t>
            </a:r>
          </a:p>
        </p:txBody>
      </p:sp>
      <p:sp>
        <p:nvSpPr>
          <p:cNvPr id="25" name="Rectangle: Rounded Corners 24">
            <a:extLst>
              <a:ext uri="{FF2B5EF4-FFF2-40B4-BE49-F238E27FC236}">
                <a16:creationId xmlns:a16="http://schemas.microsoft.com/office/drawing/2014/main" id="{A8AD4E1D-DDF1-4A07-A261-FC30A5899628}"/>
              </a:ext>
            </a:extLst>
          </p:cNvPr>
          <p:cNvSpPr/>
          <p:nvPr/>
        </p:nvSpPr>
        <p:spPr>
          <a:xfrm>
            <a:off x="6275154" y="5576222"/>
            <a:ext cx="2685719" cy="240935"/>
          </a:xfrm>
          <a:prstGeom prst="roundRect">
            <a:avLst>
              <a:gd name="adj" fmla="val 10303"/>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50000"/>
                  </a:schemeClr>
                </a:solidFill>
                <a:latin typeface="+mj-lt"/>
              </a:rPr>
              <a:t>A&amp;E / 999</a:t>
            </a:r>
          </a:p>
        </p:txBody>
      </p:sp>
    </p:spTree>
    <p:extLst>
      <p:ext uri="{BB962C8B-B14F-4D97-AF65-F5344CB8AC3E}">
        <p14:creationId xmlns:p14="http://schemas.microsoft.com/office/powerpoint/2010/main" val="3988935846"/>
      </p:ext>
    </p:extLst>
  </p:cSld>
  <p:clrMapOvr>
    <a:masterClrMapping/>
  </p:clrMapOvr>
  <mc:AlternateContent xmlns:mc="http://schemas.openxmlformats.org/markup-compatibility/2006" xmlns:p14="http://schemas.microsoft.com/office/powerpoint/2010/main">
    <mc:Choice Requires="p14">
      <p:transition spd="slow" p14:dur="30000" advTm="30000"/>
    </mc:Choice>
    <mc:Fallback xmlns="">
      <p:transition spd="slow"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5676D-93E2-4148-888D-0C579B98458D}"/>
              </a:ext>
            </a:extLst>
          </p:cNvPr>
          <p:cNvSpPr>
            <a:spLocks noGrp="1"/>
          </p:cNvSpPr>
          <p:nvPr>
            <p:ph type="title"/>
          </p:nvPr>
        </p:nvSpPr>
        <p:spPr/>
        <p:txBody>
          <a:bodyPr/>
          <a:lstStyle/>
          <a:p>
            <a:pPr algn="ctr"/>
            <a:r>
              <a:rPr lang="en-GB" dirty="0">
                <a:solidFill>
                  <a:srgbClr val="F66400"/>
                </a:solidFill>
              </a:rPr>
              <a:t>How do patients access </a:t>
            </a:r>
            <a:r>
              <a:rPr lang="en-GB" dirty="0">
                <a:solidFill>
                  <a:schemeClr val="tx1"/>
                </a:solidFill>
              </a:rPr>
              <a:t>the</a:t>
            </a:r>
            <a:r>
              <a:rPr lang="en-GB" dirty="0">
                <a:solidFill>
                  <a:srgbClr val="F66400"/>
                </a:solidFill>
              </a:rPr>
              <a:t> </a:t>
            </a:r>
            <a:r>
              <a:rPr lang="en-GB" dirty="0">
                <a:solidFill>
                  <a:schemeClr val="tx1"/>
                </a:solidFill>
              </a:rPr>
              <a:t>Service?</a:t>
            </a:r>
          </a:p>
        </p:txBody>
      </p:sp>
      <p:sp>
        <p:nvSpPr>
          <p:cNvPr id="3" name="Text Placeholder 2">
            <a:extLst>
              <a:ext uri="{FF2B5EF4-FFF2-40B4-BE49-F238E27FC236}">
                <a16:creationId xmlns:a16="http://schemas.microsoft.com/office/drawing/2014/main" id="{4B51308F-DFD4-478C-B637-369013E13C7D}"/>
              </a:ext>
            </a:extLst>
          </p:cNvPr>
          <p:cNvSpPr>
            <a:spLocks noGrp="1"/>
          </p:cNvSpPr>
          <p:nvPr>
            <p:ph type="body" sz="quarter" idx="10"/>
          </p:nvPr>
        </p:nvSpPr>
        <p:spPr/>
        <p:txBody>
          <a:bodyPr/>
          <a:lstStyle/>
          <a:p>
            <a:pPr marL="0" indent="0" algn="ctr">
              <a:buNone/>
            </a:pPr>
            <a:r>
              <a:rPr lang="en-GB" sz="2400" dirty="0"/>
              <a:t>Accessing the service is simple, you have </a:t>
            </a:r>
            <a:r>
              <a:rPr lang="en-GB" sz="2400" dirty="0">
                <a:solidFill>
                  <a:schemeClr val="accent2"/>
                </a:solidFill>
              </a:rPr>
              <a:t>two options</a:t>
            </a:r>
          </a:p>
        </p:txBody>
      </p:sp>
      <p:grpSp>
        <p:nvGrpSpPr>
          <p:cNvPr id="7" name="Group 6">
            <a:extLst>
              <a:ext uri="{FF2B5EF4-FFF2-40B4-BE49-F238E27FC236}">
                <a16:creationId xmlns:a16="http://schemas.microsoft.com/office/drawing/2014/main" id="{5BBC5D79-D464-4D4E-81EB-34DFD29FB81B}"/>
              </a:ext>
            </a:extLst>
          </p:cNvPr>
          <p:cNvGrpSpPr/>
          <p:nvPr/>
        </p:nvGrpSpPr>
        <p:grpSpPr>
          <a:xfrm>
            <a:off x="1485953" y="2363521"/>
            <a:ext cx="2267149" cy="2606269"/>
            <a:chOff x="1738313" y="4516340"/>
            <a:chExt cx="1887828" cy="2170209"/>
          </a:xfrm>
        </p:grpSpPr>
        <p:pic>
          <p:nvPicPr>
            <p:cNvPr id="5" name="Picture 4">
              <a:extLst>
                <a:ext uri="{FF2B5EF4-FFF2-40B4-BE49-F238E27FC236}">
                  <a16:creationId xmlns:a16="http://schemas.microsoft.com/office/drawing/2014/main" id="{0478C1BD-4879-48A2-A8CA-349E32F49C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8313" y="4516340"/>
              <a:ext cx="1887828" cy="2170209"/>
            </a:xfrm>
            <a:prstGeom prst="rect">
              <a:avLst/>
            </a:prstGeom>
          </p:spPr>
        </p:pic>
        <p:pic>
          <p:nvPicPr>
            <p:cNvPr id="6" name="Picture 5">
              <a:extLst>
                <a:ext uri="{FF2B5EF4-FFF2-40B4-BE49-F238E27FC236}">
                  <a16:creationId xmlns:a16="http://schemas.microsoft.com/office/drawing/2014/main" id="{98A92200-33AD-423A-88C7-70983A025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6125" y="4810939"/>
              <a:ext cx="326832" cy="300480"/>
            </a:xfrm>
            <a:prstGeom prst="rect">
              <a:avLst/>
            </a:prstGeom>
          </p:spPr>
        </p:pic>
      </p:grpSp>
      <p:pic>
        <p:nvPicPr>
          <p:cNvPr id="10" name="Picture 9">
            <a:extLst>
              <a:ext uri="{FF2B5EF4-FFF2-40B4-BE49-F238E27FC236}">
                <a16:creationId xmlns:a16="http://schemas.microsoft.com/office/drawing/2014/main" id="{30676D12-DF63-4088-9A8C-8CF9AAB8C4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340" y="2673619"/>
            <a:ext cx="2448753" cy="1794136"/>
          </a:xfrm>
          <a:prstGeom prst="rect">
            <a:avLst/>
          </a:prstGeom>
        </p:spPr>
      </p:pic>
      <p:sp>
        <p:nvSpPr>
          <p:cNvPr id="15" name="Rectangle: Rounded Corners 14">
            <a:extLst>
              <a:ext uri="{FF2B5EF4-FFF2-40B4-BE49-F238E27FC236}">
                <a16:creationId xmlns:a16="http://schemas.microsoft.com/office/drawing/2014/main" id="{7AFDCD91-8130-4556-9557-74D2DBF20CA3}"/>
              </a:ext>
            </a:extLst>
          </p:cNvPr>
          <p:cNvSpPr/>
          <p:nvPr/>
        </p:nvSpPr>
        <p:spPr>
          <a:xfrm>
            <a:off x="1276667" y="4586418"/>
            <a:ext cx="2685719" cy="624733"/>
          </a:xfrm>
          <a:prstGeom prst="roundRect">
            <a:avLst>
              <a:gd name="adj" fmla="val 1030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mj-lt"/>
              </a:rPr>
              <a:t>Dial 111 from a </a:t>
            </a:r>
          </a:p>
          <a:p>
            <a:pPr algn="ctr"/>
            <a:r>
              <a:rPr lang="en-GB" sz="1600" dirty="0">
                <a:latin typeface="+mj-lt"/>
              </a:rPr>
              <a:t>landline or mobile </a:t>
            </a:r>
          </a:p>
        </p:txBody>
      </p:sp>
      <p:sp>
        <p:nvSpPr>
          <p:cNvPr id="16" name="Rectangle: Rounded Corners 15">
            <a:extLst>
              <a:ext uri="{FF2B5EF4-FFF2-40B4-BE49-F238E27FC236}">
                <a16:creationId xmlns:a16="http://schemas.microsoft.com/office/drawing/2014/main" id="{A19D82B9-B84B-42F4-A074-CFD1AADB3BEA}"/>
              </a:ext>
            </a:extLst>
          </p:cNvPr>
          <p:cNvSpPr/>
          <p:nvPr/>
        </p:nvSpPr>
        <p:spPr>
          <a:xfrm>
            <a:off x="4910856" y="4586418"/>
            <a:ext cx="2685719" cy="624733"/>
          </a:xfrm>
          <a:prstGeom prst="roundRect">
            <a:avLst>
              <a:gd name="adj" fmla="val 1030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mj-lt"/>
              </a:rPr>
              <a:t>Contact NHS 111 Online </a:t>
            </a:r>
          </a:p>
          <a:p>
            <a:pPr algn="ctr"/>
            <a:r>
              <a:rPr lang="en-GB" sz="1600" dirty="0">
                <a:latin typeface="+mj-lt"/>
              </a:rPr>
              <a:t>or use the NHS app</a:t>
            </a:r>
          </a:p>
        </p:txBody>
      </p:sp>
      <p:sp>
        <p:nvSpPr>
          <p:cNvPr id="17" name="Text Placeholder 2">
            <a:extLst>
              <a:ext uri="{FF2B5EF4-FFF2-40B4-BE49-F238E27FC236}">
                <a16:creationId xmlns:a16="http://schemas.microsoft.com/office/drawing/2014/main" id="{C380F94D-2E03-41BC-8ACE-EEB57A3B8650}"/>
              </a:ext>
            </a:extLst>
          </p:cNvPr>
          <p:cNvSpPr txBox="1">
            <a:spLocks/>
          </p:cNvSpPr>
          <p:nvPr/>
        </p:nvSpPr>
        <p:spPr>
          <a:xfrm>
            <a:off x="-1" y="5321214"/>
            <a:ext cx="9143999" cy="897576"/>
          </a:xfrm>
          <a:prstGeom prst="rect">
            <a:avLst/>
          </a:prstGeom>
          <a:solidFill>
            <a:schemeClr val="tx1">
              <a:lumMod val="20000"/>
              <a:lumOff val="80000"/>
            </a:schemeClr>
          </a:solidFill>
        </p:spPr>
        <p:txBody>
          <a:bodyPr lIns="360000" tIns="180000" rIns="360000" bIns="180000" anchor="ctr" anchorCtr="0"/>
          <a:lstStyle>
            <a:lvl1pPr marL="342900" indent="-342900" algn="l" rtl="0" eaLnBrk="0" fontAlgn="base" hangingPunct="0">
              <a:spcBef>
                <a:spcPts val="1200"/>
              </a:spcBef>
              <a:spcAft>
                <a:spcPct val="0"/>
              </a:spcAft>
              <a:buFont typeface="Arial" panose="020B0604020202020204" pitchFamily="34" charset="0"/>
              <a:buChar char="•"/>
              <a:defRPr sz="2000" kern="1200">
                <a:solidFill>
                  <a:schemeClr val="tx1"/>
                </a:solidFill>
                <a:latin typeface="+mj-lt"/>
                <a:ea typeface="MS PGothic" panose="020B0600070205080204" pitchFamily="34" charset="-128"/>
                <a:cs typeface="+mn-cs"/>
              </a:defRPr>
            </a:lvl1pPr>
            <a:lvl2pPr marL="742950" indent="-285750" algn="l" rtl="0" eaLnBrk="0" fontAlgn="base" hangingPunct="0">
              <a:spcBef>
                <a:spcPts val="1200"/>
              </a:spcBef>
              <a:spcAft>
                <a:spcPct val="0"/>
              </a:spcAft>
              <a:buFont typeface="Arial" panose="020B0604020202020204" pitchFamily="34" charset="0"/>
              <a:buChar char="–"/>
              <a:defRPr sz="1800" kern="1200">
                <a:solidFill>
                  <a:schemeClr val="tx1"/>
                </a:solidFill>
                <a:latin typeface="+mj-lt"/>
                <a:ea typeface="MS PGothic" panose="020B0600070205080204" pitchFamily="34" charset="-128"/>
                <a:cs typeface="+mn-cs"/>
              </a:defRPr>
            </a:lvl2pPr>
            <a:lvl3pPr marL="1143000" indent="-228600" algn="l" rtl="0" eaLnBrk="0" fontAlgn="base" hangingPunct="0">
              <a:spcBef>
                <a:spcPts val="1200"/>
              </a:spcBef>
              <a:spcAft>
                <a:spcPct val="0"/>
              </a:spcAft>
              <a:buFont typeface="Arial" panose="020B0604020202020204" pitchFamily="34" charset="0"/>
              <a:buChar char="•"/>
              <a:defRPr sz="1600" kern="1200">
                <a:solidFill>
                  <a:schemeClr val="tx1"/>
                </a:solidFill>
                <a:latin typeface="+mj-lt"/>
                <a:ea typeface="MS PGothic" panose="020B0600070205080204" pitchFamily="34" charset="-128"/>
                <a:cs typeface="+mn-cs"/>
              </a:defRPr>
            </a:lvl3pPr>
            <a:lvl4pPr marL="1600200" indent="-228600" algn="l" rtl="0" eaLnBrk="0" fontAlgn="base" hangingPunct="0">
              <a:spcBef>
                <a:spcPts val="1200"/>
              </a:spcBef>
              <a:spcAft>
                <a:spcPct val="0"/>
              </a:spcAft>
              <a:buFont typeface="Arial" panose="020B0604020202020204" pitchFamily="34" charset="0"/>
              <a:buChar char="–"/>
              <a:defRPr sz="1400" kern="1200">
                <a:solidFill>
                  <a:schemeClr val="tx1"/>
                </a:solidFill>
                <a:latin typeface="+mj-lt"/>
                <a:ea typeface="MS PGothic" panose="020B0600070205080204" pitchFamily="34" charset="-128"/>
                <a:cs typeface="+mn-cs"/>
              </a:defRPr>
            </a:lvl4pPr>
            <a:lvl5pPr marL="2057400" indent="-228600" algn="l" rtl="0" eaLnBrk="0" fontAlgn="base" hangingPunct="0">
              <a:spcBef>
                <a:spcPts val="1200"/>
              </a:spcBef>
              <a:spcAft>
                <a:spcPct val="0"/>
              </a:spcAft>
              <a:buFont typeface="Arial" panose="020B0604020202020204" pitchFamily="34" charset="0"/>
              <a:buChar char="»"/>
              <a:defRPr sz="1400" kern="1200">
                <a:solidFill>
                  <a:schemeClr val="tx1"/>
                </a:solidFill>
                <a:latin typeface="+mj-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dirty="0"/>
              <a:t>The service is free to use and available 24hrs a day 365 day a year</a:t>
            </a:r>
          </a:p>
        </p:txBody>
      </p:sp>
      <p:pic>
        <p:nvPicPr>
          <p:cNvPr id="4" name="Picture 3">
            <a:extLst>
              <a:ext uri="{FF2B5EF4-FFF2-40B4-BE49-F238E27FC236}">
                <a16:creationId xmlns:a16="http://schemas.microsoft.com/office/drawing/2014/main" id="{D0037EE5-55D2-429B-8F53-CBC0A700A9E2}"/>
              </a:ext>
            </a:extLst>
          </p:cNvPr>
          <p:cNvPicPr>
            <a:picLocks noChangeAspect="1"/>
          </p:cNvPicPr>
          <p:nvPr/>
        </p:nvPicPr>
        <p:blipFill>
          <a:blip r:embed="rId5"/>
          <a:stretch>
            <a:fillRect/>
          </a:stretch>
        </p:blipFill>
        <p:spPr>
          <a:xfrm>
            <a:off x="5430740" y="3216145"/>
            <a:ext cx="1630018" cy="330906"/>
          </a:xfrm>
          <a:prstGeom prst="rect">
            <a:avLst/>
          </a:prstGeom>
        </p:spPr>
      </p:pic>
    </p:spTree>
    <p:extLst>
      <p:ext uri="{BB962C8B-B14F-4D97-AF65-F5344CB8AC3E}">
        <p14:creationId xmlns:p14="http://schemas.microsoft.com/office/powerpoint/2010/main" val="2872072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D0CC3D-6FAC-44CC-9EF2-C9D64D3F66EB}"/>
              </a:ext>
            </a:extLst>
          </p:cNvPr>
          <p:cNvSpPr>
            <a:spLocks noGrp="1"/>
          </p:cNvSpPr>
          <p:nvPr>
            <p:ph type="title"/>
          </p:nvPr>
        </p:nvSpPr>
        <p:spPr>
          <a:xfrm>
            <a:off x="0" y="1025859"/>
            <a:ext cx="9144000" cy="984885"/>
          </a:xfrm>
        </p:spPr>
        <p:txBody>
          <a:bodyPr/>
          <a:lstStyle/>
          <a:p>
            <a:pPr algn="ctr"/>
            <a:r>
              <a:rPr lang="en-GB" dirty="0">
                <a:solidFill>
                  <a:srgbClr val="F66400"/>
                </a:solidFill>
              </a:rPr>
              <a:t>Who is the service for and when is it appropriate for patients to contact NHS111?</a:t>
            </a:r>
          </a:p>
        </p:txBody>
      </p:sp>
      <p:sp>
        <p:nvSpPr>
          <p:cNvPr id="5" name="Text Placeholder 4">
            <a:extLst>
              <a:ext uri="{FF2B5EF4-FFF2-40B4-BE49-F238E27FC236}">
                <a16:creationId xmlns:a16="http://schemas.microsoft.com/office/drawing/2014/main" id="{DE404A96-3DA1-44E4-8373-47D1CA5FCEDD}"/>
              </a:ext>
            </a:extLst>
          </p:cNvPr>
          <p:cNvSpPr>
            <a:spLocks noGrp="1"/>
          </p:cNvSpPr>
          <p:nvPr>
            <p:ph type="body" sz="quarter" idx="10"/>
          </p:nvPr>
        </p:nvSpPr>
        <p:spPr>
          <a:xfrm>
            <a:off x="0" y="2099144"/>
            <a:ext cx="9144000" cy="4479456"/>
          </a:xfrm>
        </p:spPr>
        <p:txBody>
          <a:bodyPr/>
          <a:lstStyle/>
          <a:p>
            <a:pPr marL="0" indent="0">
              <a:buNone/>
            </a:pPr>
            <a:r>
              <a:rPr lang="en-GB" dirty="0"/>
              <a:t>NHS111 is suitable for patients who are unsure where to go for medical advice or for patients with urgent health conditions that can’t wait until their daytime GP surgery is open and available to help.</a:t>
            </a:r>
          </a:p>
        </p:txBody>
      </p:sp>
      <p:pic>
        <p:nvPicPr>
          <p:cNvPr id="6" name="Picture 5">
            <a:extLst>
              <a:ext uri="{FF2B5EF4-FFF2-40B4-BE49-F238E27FC236}">
                <a16:creationId xmlns:a16="http://schemas.microsoft.com/office/drawing/2014/main" id="{0FF8F516-8B9C-4A84-83E5-32CF251FFA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612" y="3417511"/>
            <a:ext cx="4118776" cy="3089082"/>
          </a:xfrm>
          <a:prstGeom prst="rect">
            <a:avLst/>
          </a:prstGeom>
        </p:spPr>
      </p:pic>
      <p:pic>
        <p:nvPicPr>
          <p:cNvPr id="7" name="Picture 6">
            <a:extLst>
              <a:ext uri="{FF2B5EF4-FFF2-40B4-BE49-F238E27FC236}">
                <a16:creationId xmlns:a16="http://schemas.microsoft.com/office/drawing/2014/main" id="{71AE5D6D-71AB-4FD3-9076-949DBBD719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358" y="5124597"/>
            <a:ext cx="1226102" cy="1127244"/>
          </a:xfrm>
          <a:prstGeom prst="rect">
            <a:avLst/>
          </a:prstGeom>
        </p:spPr>
      </p:pic>
    </p:spTree>
    <p:extLst>
      <p:ext uri="{BB962C8B-B14F-4D97-AF65-F5344CB8AC3E}">
        <p14:creationId xmlns:p14="http://schemas.microsoft.com/office/powerpoint/2010/main" val="861189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D113621-D981-46DD-AF76-A130B3383F82}"/>
              </a:ext>
            </a:extLst>
          </p:cNvPr>
          <p:cNvSpPr txBox="1"/>
          <p:nvPr/>
        </p:nvSpPr>
        <p:spPr>
          <a:xfrm>
            <a:off x="647702" y="1792188"/>
            <a:ext cx="7848598" cy="1384995"/>
          </a:xfrm>
          <a:prstGeom prst="rect">
            <a:avLst/>
          </a:prstGeom>
          <a:noFill/>
        </p:spPr>
        <p:txBody>
          <a:bodyPr wrap="square" rtlCol="0">
            <a:spAutoFit/>
          </a:bodyPr>
          <a:lstStyle/>
          <a:p>
            <a:pPr algn="ctr"/>
            <a:r>
              <a:rPr lang="en-GB" sz="2800" dirty="0">
                <a:latin typeface="Bree Serif" panose="02000503040000020004" pitchFamily="2" charset="0"/>
              </a:rPr>
              <a:t>As an </a:t>
            </a:r>
            <a:r>
              <a:rPr lang="en-GB" sz="2800" dirty="0">
                <a:solidFill>
                  <a:srgbClr val="C00000"/>
                </a:solidFill>
                <a:latin typeface="Bree Serif" panose="02000503040000020004" pitchFamily="2" charset="0"/>
              </a:rPr>
              <a:t>urgent care </a:t>
            </a:r>
            <a:r>
              <a:rPr lang="en-GB" sz="2800" dirty="0">
                <a:latin typeface="Bree Serif" panose="02000503040000020004" pitchFamily="2" charset="0"/>
              </a:rPr>
              <a:t>service,</a:t>
            </a:r>
          </a:p>
          <a:p>
            <a:pPr algn="ctr"/>
            <a:r>
              <a:rPr lang="en-GB" sz="2800" dirty="0">
                <a:latin typeface="Bree Serif" panose="02000503040000020004" pitchFamily="2" charset="0"/>
              </a:rPr>
              <a:t>we deal with each case in order of </a:t>
            </a:r>
            <a:r>
              <a:rPr lang="en-GB" sz="2800" dirty="0">
                <a:solidFill>
                  <a:srgbClr val="C00000"/>
                </a:solidFill>
                <a:latin typeface="Bree Serif" panose="02000503040000020004" pitchFamily="2" charset="0"/>
              </a:rPr>
              <a:t>urgency</a:t>
            </a:r>
            <a:r>
              <a:rPr lang="en-GB" sz="2800" dirty="0">
                <a:latin typeface="Bree Serif" panose="02000503040000020004" pitchFamily="2" charset="0"/>
              </a:rPr>
              <a:t>, not in order of when the initial call was placed </a:t>
            </a:r>
          </a:p>
        </p:txBody>
      </p:sp>
      <p:sp>
        <p:nvSpPr>
          <p:cNvPr id="2" name="Parallelogram 1">
            <a:extLst>
              <a:ext uri="{FF2B5EF4-FFF2-40B4-BE49-F238E27FC236}">
                <a16:creationId xmlns:a16="http://schemas.microsoft.com/office/drawing/2014/main" id="{8E829539-6859-46E2-A0BE-B17329CD7F58}"/>
              </a:ext>
            </a:extLst>
          </p:cNvPr>
          <p:cNvSpPr/>
          <p:nvPr/>
        </p:nvSpPr>
        <p:spPr>
          <a:xfrm>
            <a:off x="868680" y="976848"/>
            <a:ext cx="7246620" cy="640080"/>
          </a:xfrm>
          <a:prstGeom prst="parallelogram">
            <a:avLst>
              <a:gd name="adj" fmla="val 28572"/>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atin typeface="Bree Serif" panose="02000503040000020004" pitchFamily="2" charset="0"/>
              </a:rPr>
              <a:t>Please remember</a:t>
            </a:r>
          </a:p>
        </p:txBody>
      </p:sp>
      <p:grpSp>
        <p:nvGrpSpPr>
          <p:cNvPr id="4" name="Group 3"/>
          <p:cNvGrpSpPr/>
          <p:nvPr/>
        </p:nvGrpSpPr>
        <p:grpSpPr>
          <a:xfrm>
            <a:off x="1872247" y="3385254"/>
            <a:ext cx="5399506" cy="2414382"/>
            <a:chOff x="2337803" y="3385254"/>
            <a:chExt cx="5399506" cy="2414382"/>
          </a:xfrm>
        </p:grpSpPr>
        <p:grpSp>
          <p:nvGrpSpPr>
            <p:cNvPr id="11" name="Group 10">
              <a:extLst>
                <a:ext uri="{FF2B5EF4-FFF2-40B4-BE49-F238E27FC236}">
                  <a16:creationId xmlns:a16="http://schemas.microsoft.com/office/drawing/2014/main" id="{A1E925F0-1204-405B-8FA6-95134BB47528}"/>
                </a:ext>
              </a:extLst>
            </p:cNvPr>
            <p:cNvGrpSpPr/>
            <p:nvPr/>
          </p:nvGrpSpPr>
          <p:grpSpPr>
            <a:xfrm>
              <a:off x="2337803" y="3385254"/>
              <a:ext cx="4468394" cy="2405891"/>
              <a:chOff x="1878297" y="3670480"/>
              <a:chExt cx="4468394" cy="2405891"/>
            </a:xfrm>
          </p:grpSpPr>
          <p:sp>
            <p:nvSpPr>
              <p:cNvPr id="3" name="Rectangle: Rounded Corners 2">
                <a:extLst>
                  <a:ext uri="{FF2B5EF4-FFF2-40B4-BE49-F238E27FC236}">
                    <a16:creationId xmlns:a16="http://schemas.microsoft.com/office/drawing/2014/main" id="{37F755CA-A247-4E44-9402-82A9816F8D33}"/>
                  </a:ext>
                </a:extLst>
              </p:cNvPr>
              <p:cNvSpPr/>
              <p:nvPr/>
            </p:nvSpPr>
            <p:spPr>
              <a:xfrm rot="16200000">
                <a:off x="1069634" y="4479143"/>
                <a:ext cx="2405891" cy="788565"/>
              </a:xfrm>
              <a:prstGeom prst="round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Hay fever</a:t>
                </a:r>
              </a:p>
            </p:txBody>
          </p:sp>
          <p:sp>
            <p:nvSpPr>
              <p:cNvPr id="5" name="Rectangle: Rounded Corners 4">
                <a:extLst>
                  <a:ext uri="{FF2B5EF4-FFF2-40B4-BE49-F238E27FC236}">
                    <a16:creationId xmlns:a16="http://schemas.microsoft.com/office/drawing/2014/main" id="{C16A812E-A67D-4AD3-A37A-51B63DEE9EDC}"/>
                  </a:ext>
                </a:extLst>
              </p:cNvPr>
              <p:cNvSpPr/>
              <p:nvPr/>
            </p:nvSpPr>
            <p:spPr>
              <a:xfrm rot="16200000">
                <a:off x="1992423" y="4479143"/>
                <a:ext cx="2405891" cy="788565"/>
              </a:xfrm>
              <a:prstGeom prst="round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Diarrhoea </a:t>
                </a:r>
              </a:p>
            </p:txBody>
          </p:sp>
          <p:sp>
            <p:nvSpPr>
              <p:cNvPr id="6" name="Rectangle: Rounded Corners 5">
                <a:extLst>
                  <a:ext uri="{FF2B5EF4-FFF2-40B4-BE49-F238E27FC236}">
                    <a16:creationId xmlns:a16="http://schemas.microsoft.com/office/drawing/2014/main" id="{F3F88BC0-079E-4D1D-BD16-48068D84794A}"/>
                  </a:ext>
                </a:extLst>
              </p:cNvPr>
              <p:cNvSpPr/>
              <p:nvPr/>
            </p:nvSpPr>
            <p:spPr>
              <a:xfrm rot="16200000">
                <a:off x="2911436" y="4479143"/>
                <a:ext cx="2405891" cy="788565"/>
              </a:xfrm>
              <a:prstGeom prst="round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Urinary tract infection</a:t>
                </a:r>
              </a:p>
            </p:txBody>
          </p:sp>
          <p:sp>
            <p:nvSpPr>
              <p:cNvPr id="7" name="Rectangle: Rounded Corners 6">
                <a:extLst>
                  <a:ext uri="{FF2B5EF4-FFF2-40B4-BE49-F238E27FC236}">
                    <a16:creationId xmlns:a16="http://schemas.microsoft.com/office/drawing/2014/main" id="{2E682639-36A0-4F4B-85E4-58148E6CF345}"/>
                  </a:ext>
                </a:extLst>
              </p:cNvPr>
              <p:cNvSpPr/>
              <p:nvPr/>
            </p:nvSpPr>
            <p:spPr>
              <a:xfrm rot="16200000">
                <a:off x="3830450" y="4479143"/>
                <a:ext cx="2405891" cy="788565"/>
              </a:xfrm>
              <a:prstGeom prst="roundRect">
                <a:avLst/>
              </a:prstGeom>
              <a:solidFill>
                <a:srgbClr val="FF94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Vomiting</a:t>
                </a:r>
              </a:p>
            </p:txBody>
          </p:sp>
          <p:sp>
            <p:nvSpPr>
              <p:cNvPr id="9" name="Rectangle: Rounded Corners 8">
                <a:extLst>
                  <a:ext uri="{FF2B5EF4-FFF2-40B4-BE49-F238E27FC236}">
                    <a16:creationId xmlns:a16="http://schemas.microsoft.com/office/drawing/2014/main" id="{D224E0F4-A0D8-4A55-B4F6-7AF3B112D521}"/>
                  </a:ext>
                </a:extLst>
              </p:cNvPr>
              <p:cNvSpPr/>
              <p:nvPr/>
            </p:nvSpPr>
            <p:spPr>
              <a:xfrm rot="16200000">
                <a:off x="4749463" y="4479143"/>
                <a:ext cx="2405891" cy="788565"/>
              </a:xfrm>
              <a:prstGeom prst="roundRect">
                <a:avLst/>
              </a:prstGeom>
              <a:solidFill>
                <a:srgbClr val="FF66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Infant with fever</a:t>
                </a:r>
              </a:p>
            </p:txBody>
          </p:sp>
        </p:grpSp>
        <p:sp>
          <p:nvSpPr>
            <p:cNvPr id="10" name="Rectangle: Rounded Corners 9">
              <a:extLst>
                <a:ext uri="{FF2B5EF4-FFF2-40B4-BE49-F238E27FC236}">
                  <a16:creationId xmlns:a16="http://schemas.microsoft.com/office/drawing/2014/main" id="{CCDA165B-EB8B-46E5-AA02-839A49AE284E}"/>
                </a:ext>
              </a:extLst>
            </p:cNvPr>
            <p:cNvSpPr/>
            <p:nvPr/>
          </p:nvSpPr>
          <p:spPr>
            <a:xfrm rot="16200000">
              <a:off x="6140081" y="4202408"/>
              <a:ext cx="2405891" cy="788565"/>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Possible Stroke</a:t>
              </a:r>
            </a:p>
          </p:txBody>
        </p:sp>
      </p:grpSp>
      <p:grpSp>
        <p:nvGrpSpPr>
          <p:cNvPr id="17" name="Group 16">
            <a:extLst>
              <a:ext uri="{FF2B5EF4-FFF2-40B4-BE49-F238E27FC236}">
                <a16:creationId xmlns:a16="http://schemas.microsoft.com/office/drawing/2014/main" id="{3BAF93CB-A2C3-4397-9D43-2639A89DE8B6}"/>
              </a:ext>
            </a:extLst>
          </p:cNvPr>
          <p:cNvGrpSpPr/>
          <p:nvPr/>
        </p:nvGrpSpPr>
        <p:grpSpPr>
          <a:xfrm>
            <a:off x="121083" y="6076371"/>
            <a:ext cx="8901834" cy="400110"/>
            <a:chOff x="121083" y="6076371"/>
            <a:chExt cx="8901834" cy="400110"/>
          </a:xfrm>
        </p:grpSpPr>
        <p:sp>
          <p:nvSpPr>
            <p:cNvPr id="12" name="TextBox 11">
              <a:extLst>
                <a:ext uri="{FF2B5EF4-FFF2-40B4-BE49-F238E27FC236}">
                  <a16:creationId xmlns:a16="http://schemas.microsoft.com/office/drawing/2014/main" id="{7FBC2932-4E61-4288-BFBB-CAC5A108F85D}"/>
                </a:ext>
              </a:extLst>
            </p:cNvPr>
            <p:cNvSpPr txBox="1"/>
            <p:nvPr/>
          </p:nvSpPr>
          <p:spPr>
            <a:xfrm>
              <a:off x="121083" y="6076371"/>
              <a:ext cx="2082497" cy="400110"/>
            </a:xfrm>
            <a:prstGeom prst="rect">
              <a:avLst/>
            </a:prstGeom>
            <a:noFill/>
          </p:spPr>
          <p:txBody>
            <a:bodyPr wrap="square" rtlCol="0">
              <a:spAutoFit/>
            </a:bodyPr>
            <a:lstStyle/>
            <a:p>
              <a:pPr algn="ctr"/>
              <a:r>
                <a:rPr lang="en-GB" sz="2000" dirty="0">
                  <a:solidFill>
                    <a:schemeClr val="accent2"/>
                  </a:solidFill>
                  <a:latin typeface="Bree Serif" panose="02000503040000020004" pitchFamily="2" charset="0"/>
                </a:rPr>
                <a:t>Non-urgent</a:t>
              </a:r>
            </a:p>
          </p:txBody>
        </p:sp>
        <p:sp>
          <p:nvSpPr>
            <p:cNvPr id="13" name="TextBox 12">
              <a:extLst>
                <a:ext uri="{FF2B5EF4-FFF2-40B4-BE49-F238E27FC236}">
                  <a16:creationId xmlns:a16="http://schemas.microsoft.com/office/drawing/2014/main" id="{35F5708C-F6C4-4E4B-86A7-03A2A3951DE0}"/>
                </a:ext>
              </a:extLst>
            </p:cNvPr>
            <p:cNvSpPr txBox="1"/>
            <p:nvPr/>
          </p:nvSpPr>
          <p:spPr>
            <a:xfrm>
              <a:off x="6940420" y="6076371"/>
              <a:ext cx="2082497" cy="400110"/>
            </a:xfrm>
            <a:prstGeom prst="rect">
              <a:avLst/>
            </a:prstGeom>
            <a:noFill/>
          </p:spPr>
          <p:txBody>
            <a:bodyPr wrap="square" rtlCol="0">
              <a:spAutoFit/>
            </a:bodyPr>
            <a:lstStyle/>
            <a:p>
              <a:pPr algn="ctr"/>
              <a:r>
                <a:rPr lang="en-GB" sz="2000" dirty="0">
                  <a:solidFill>
                    <a:srgbClr val="C00000"/>
                  </a:solidFill>
                  <a:latin typeface="Bree Serif" panose="02000503040000020004" pitchFamily="2" charset="0"/>
                </a:rPr>
                <a:t>Urgent</a:t>
              </a:r>
            </a:p>
          </p:txBody>
        </p:sp>
        <p:cxnSp>
          <p:nvCxnSpPr>
            <p:cNvPr id="14" name="Straight Arrow Connector 13">
              <a:extLst>
                <a:ext uri="{FF2B5EF4-FFF2-40B4-BE49-F238E27FC236}">
                  <a16:creationId xmlns:a16="http://schemas.microsoft.com/office/drawing/2014/main" id="{C3287279-37D9-4FCD-ADE0-DEDD99CE5D18}"/>
                </a:ext>
              </a:extLst>
            </p:cNvPr>
            <p:cNvCxnSpPr>
              <a:cxnSpLocks/>
            </p:cNvCxnSpPr>
            <p:nvPr/>
          </p:nvCxnSpPr>
          <p:spPr>
            <a:xfrm flipH="1">
              <a:off x="1962000" y="6292933"/>
              <a:ext cx="5220000" cy="0"/>
            </a:xfrm>
            <a:prstGeom prst="straightConnector1">
              <a:avLst/>
            </a:prstGeom>
            <a:ln w="101600">
              <a:gradFill flip="none" rotWithShape="1">
                <a:gsLst>
                  <a:gs pos="0">
                    <a:schemeClr val="accent2"/>
                  </a:gs>
                  <a:gs pos="100000">
                    <a:schemeClr val="accent3">
                      <a:lumMod val="50000"/>
                    </a:schemeClr>
                  </a:gs>
                </a:gsLst>
                <a:lin ang="10800000" scaled="1"/>
                <a:tileRect/>
              </a:gra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786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5676D-93E2-4148-888D-0C579B98458D}"/>
              </a:ext>
            </a:extLst>
          </p:cNvPr>
          <p:cNvSpPr>
            <a:spLocks noGrp="1"/>
          </p:cNvSpPr>
          <p:nvPr>
            <p:ph type="title"/>
          </p:nvPr>
        </p:nvSpPr>
        <p:spPr>
          <a:xfrm>
            <a:off x="0" y="723709"/>
            <a:ext cx="9144000" cy="477054"/>
          </a:xfrm>
        </p:spPr>
        <p:txBody>
          <a:bodyPr/>
          <a:lstStyle/>
          <a:p>
            <a:pPr algn="ctr"/>
            <a:r>
              <a:rPr lang="en-GB" sz="3100" dirty="0">
                <a:solidFill>
                  <a:schemeClr val="tx1"/>
                </a:solidFill>
              </a:rPr>
              <a:t>What happens </a:t>
            </a:r>
            <a:r>
              <a:rPr lang="en-GB" sz="3100" dirty="0">
                <a:solidFill>
                  <a:srgbClr val="F66400"/>
                </a:solidFill>
              </a:rPr>
              <a:t>once a patient contacts NHS 111?</a:t>
            </a:r>
            <a:endParaRPr lang="en-GB" sz="3100" dirty="0">
              <a:solidFill>
                <a:schemeClr val="tx1"/>
              </a:solidFill>
            </a:endParaRPr>
          </a:p>
        </p:txBody>
      </p:sp>
      <p:cxnSp>
        <p:nvCxnSpPr>
          <p:cNvPr id="18" name="Straight Arrow Connector 17">
            <a:extLst>
              <a:ext uri="{FF2B5EF4-FFF2-40B4-BE49-F238E27FC236}">
                <a16:creationId xmlns:a16="http://schemas.microsoft.com/office/drawing/2014/main" id="{2482A026-F424-4C58-A3FF-552DD91202CC}"/>
              </a:ext>
            </a:extLst>
          </p:cNvPr>
          <p:cNvCxnSpPr>
            <a:cxnSpLocks/>
          </p:cNvCxnSpPr>
          <p:nvPr/>
        </p:nvCxnSpPr>
        <p:spPr>
          <a:xfrm>
            <a:off x="4572001" y="3355805"/>
            <a:ext cx="0" cy="216000"/>
          </a:xfrm>
          <a:prstGeom prst="straightConnector1">
            <a:avLst/>
          </a:prstGeom>
          <a:ln w="508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F8B8349-886A-430E-9A7A-7F0AEC05108F}"/>
              </a:ext>
            </a:extLst>
          </p:cNvPr>
          <p:cNvCxnSpPr>
            <a:cxnSpLocks/>
          </p:cNvCxnSpPr>
          <p:nvPr/>
        </p:nvCxnSpPr>
        <p:spPr>
          <a:xfrm>
            <a:off x="4572000" y="2212872"/>
            <a:ext cx="0" cy="440732"/>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9B7B3B73-1B20-4D1C-AE84-751089B3F974}"/>
              </a:ext>
            </a:extLst>
          </p:cNvPr>
          <p:cNvSpPr/>
          <p:nvPr/>
        </p:nvSpPr>
        <p:spPr>
          <a:xfrm>
            <a:off x="3617357" y="1452611"/>
            <a:ext cx="1909286" cy="932031"/>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An automated system will guide you to the correct pathway</a:t>
            </a:r>
            <a:endParaRPr lang="en-GB" sz="1200" dirty="0"/>
          </a:p>
        </p:txBody>
      </p:sp>
      <p:grpSp>
        <p:nvGrpSpPr>
          <p:cNvPr id="21" name="Group 20">
            <a:extLst>
              <a:ext uri="{FF2B5EF4-FFF2-40B4-BE49-F238E27FC236}">
                <a16:creationId xmlns:a16="http://schemas.microsoft.com/office/drawing/2014/main" id="{5848ED3A-AC36-4F4F-AFDB-A85990DD0EB1}"/>
              </a:ext>
            </a:extLst>
          </p:cNvPr>
          <p:cNvGrpSpPr/>
          <p:nvPr/>
        </p:nvGrpSpPr>
        <p:grpSpPr>
          <a:xfrm>
            <a:off x="171251" y="1477126"/>
            <a:ext cx="1083600" cy="1519519"/>
            <a:chOff x="171251" y="1031851"/>
            <a:chExt cx="1083600" cy="1519519"/>
          </a:xfrm>
        </p:grpSpPr>
        <p:grpSp>
          <p:nvGrpSpPr>
            <p:cNvPr id="22" name="Group 2">
              <a:extLst>
                <a:ext uri="{FF2B5EF4-FFF2-40B4-BE49-F238E27FC236}">
                  <a16:creationId xmlns:a16="http://schemas.microsoft.com/office/drawing/2014/main" id="{1FEA41E4-E627-4E6B-82C9-557A0D6B5024}"/>
                </a:ext>
              </a:extLst>
            </p:cNvPr>
            <p:cNvGrpSpPr>
              <a:grpSpLocks/>
            </p:cNvGrpSpPr>
            <p:nvPr/>
          </p:nvGrpSpPr>
          <p:grpSpPr bwMode="auto">
            <a:xfrm>
              <a:off x="393630" y="1031851"/>
              <a:ext cx="755100" cy="1192632"/>
              <a:chOff x="113137365" y="107936177"/>
              <a:chExt cx="2208810" cy="3487265"/>
            </a:xfrm>
          </p:grpSpPr>
          <p:pic>
            <p:nvPicPr>
              <p:cNvPr id="24" name="Picture 3" descr="phone-call">
                <a:extLst>
                  <a:ext uri="{FF2B5EF4-FFF2-40B4-BE49-F238E27FC236}">
                    <a16:creationId xmlns:a16="http://schemas.microsoft.com/office/drawing/2014/main" id="{C374958F-541C-48B6-8E78-94D8AAD47D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5146" r="12038"/>
              <a:stretch>
                <a:fillRect/>
              </a:stretch>
            </p:blipFill>
            <p:spPr bwMode="auto">
              <a:xfrm>
                <a:off x="113137365" y="107936177"/>
                <a:ext cx="2208810" cy="3487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B092"/>
                    </a:solidFill>
                    <a:miter lim="800000"/>
                    <a:headEnd/>
                    <a:tailEnd/>
                  </a14:hiddenLine>
                </a:ext>
                <a:ext uri="{AF507438-7753-43E0-B8FC-AC1667EBCBE1}">
                  <a14:hiddenEffects xmlns:a14="http://schemas.microsoft.com/office/drawing/2010/main">
                    <a:effectLst>
                      <a:outerShdw dist="35921" dir="2700000" algn="ctr" rotWithShape="0">
                        <a:srgbClr val="394A58"/>
                      </a:outerShdw>
                    </a:effectLst>
                  </a14:hiddenEffects>
                </a:ext>
              </a:extLst>
            </p:spPr>
          </p:pic>
          <p:pic>
            <p:nvPicPr>
              <p:cNvPr id="25" name="Picture 4" descr="NHS111 logo large">
                <a:extLst>
                  <a:ext uri="{FF2B5EF4-FFF2-40B4-BE49-F238E27FC236}">
                    <a16:creationId xmlns:a16="http://schemas.microsoft.com/office/drawing/2014/main" id="{55C3ACB0-4A33-4345-BD9D-39D5091F3E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718048" y="108249858"/>
                <a:ext cx="707368" cy="871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B092"/>
                    </a:solidFill>
                    <a:miter lim="800000"/>
                    <a:headEnd/>
                    <a:tailEnd/>
                  </a14:hiddenLine>
                </a:ext>
                <a:ext uri="{AF507438-7753-43E0-B8FC-AC1667EBCBE1}">
                  <a14:hiddenEffects xmlns:a14="http://schemas.microsoft.com/office/drawing/2010/main">
                    <a:effectLst>
                      <a:outerShdw dist="35921" dir="2700000" algn="ctr" rotWithShape="0">
                        <a:srgbClr val="394A58"/>
                      </a:outerShdw>
                    </a:effectLst>
                  </a14:hiddenEffects>
                </a:ext>
              </a:extLst>
            </p:spPr>
          </p:pic>
        </p:grpSp>
        <p:sp>
          <p:nvSpPr>
            <p:cNvPr id="23" name="Rectangle: Rounded Corners 22">
              <a:extLst>
                <a:ext uri="{FF2B5EF4-FFF2-40B4-BE49-F238E27FC236}">
                  <a16:creationId xmlns:a16="http://schemas.microsoft.com/office/drawing/2014/main" id="{5A31D686-55C6-4FEA-AA9B-1024F29CDD98}"/>
                </a:ext>
              </a:extLst>
            </p:cNvPr>
            <p:cNvSpPr/>
            <p:nvPr/>
          </p:nvSpPr>
          <p:spPr>
            <a:xfrm>
              <a:off x="171251" y="1939370"/>
              <a:ext cx="1083600" cy="612000"/>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Patient calls 111</a:t>
              </a:r>
            </a:p>
          </p:txBody>
        </p:sp>
      </p:grpSp>
      <p:grpSp>
        <p:nvGrpSpPr>
          <p:cNvPr id="26" name="Group 25">
            <a:extLst>
              <a:ext uri="{FF2B5EF4-FFF2-40B4-BE49-F238E27FC236}">
                <a16:creationId xmlns:a16="http://schemas.microsoft.com/office/drawing/2014/main" id="{714F5D95-752E-46E2-A5E7-707308823B40}"/>
              </a:ext>
            </a:extLst>
          </p:cNvPr>
          <p:cNvGrpSpPr/>
          <p:nvPr/>
        </p:nvGrpSpPr>
        <p:grpSpPr>
          <a:xfrm>
            <a:off x="7650669" y="1457714"/>
            <a:ext cx="1172633" cy="1538931"/>
            <a:chOff x="7650669" y="1012439"/>
            <a:chExt cx="1172633" cy="1538931"/>
          </a:xfrm>
        </p:grpSpPr>
        <p:grpSp>
          <p:nvGrpSpPr>
            <p:cNvPr id="27" name="Group 26">
              <a:extLst>
                <a:ext uri="{FF2B5EF4-FFF2-40B4-BE49-F238E27FC236}">
                  <a16:creationId xmlns:a16="http://schemas.microsoft.com/office/drawing/2014/main" id="{E9A3B255-1461-4F40-95FC-542D9317430E}"/>
                </a:ext>
              </a:extLst>
            </p:cNvPr>
            <p:cNvGrpSpPr/>
            <p:nvPr/>
          </p:nvGrpSpPr>
          <p:grpSpPr>
            <a:xfrm>
              <a:off x="7650669" y="1012439"/>
              <a:ext cx="1172624" cy="958150"/>
              <a:chOff x="4736583" y="782451"/>
              <a:chExt cx="947034" cy="773820"/>
            </a:xfrm>
          </p:grpSpPr>
          <p:grpSp>
            <p:nvGrpSpPr>
              <p:cNvPr id="29" name="Group 28">
                <a:extLst>
                  <a:ext uri="{FF2B5EF4-FFF2-40B4-BE49-F238E27FC236}">
                    <a16:creationId xmlns:a16="http://schemas.microsoft.com/office/drawing/2014/main" id="{C84829A9-D56F-4168-928A-64053527DC48}"/>
                  </a:ext>
                </a:extLst>
              </p:cNvPr>
              <p:cNvGrpSpPr/>
              <p:nvPr/>
            </p:nvGrpSpPr>
            <p:grpSpPr>
              <a:xfrm>
                <a:off x="4736583" y="782451"/>
                <a:ext cx="947034" cy="773820"/>
                <a:chOff x="4736583" y="1223459"/>
                <a:chExt cx="947034" cy="773820"/>
              </a:xfrm>
            </p:grpSpPr>
            <p:pic>
              <p:nvPicPr>
                <p:cNvPr id="43" name="Picture 6" descr="Image result for mobile responsive">
                  <a:extLst>
                    <a:ext uri="{FF2B5EF4-FFF2-40B4-BE49-F238E27FC236}">
                      <a16:creationId xmlns:a16="http://schemas.microsoft.com/office/drawing/2014/main" id="{7C004585-FF0E-4640-9408-3AEDDA5FF6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6583" y="1223459"/>
                  <a:ext cx="947034" cy="773820"/>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a:extLst>
                    <a:ext uri="{FF2B5EF4-FFF2-40B4-BE49-F238E27FC236}">
                      <a16:creationId xmlns:a16="http://schemas.microsoft.com/office/drawing/2014/main" id="{CED5F658-0CA9-401F-904C-14FA20870599}"/>
                    </a:ext>
                  </a:extLst>
                </p:cNvPr>
                <p:cNvSpPr/>
                <p:nvPr/>
              </p:nvSpPr>
              <p:spPr>
                <a:xfrm>
                  <a:off x="5012531" y="1276351"/>
                  <a:ext cx="409575" cy="259556"/>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A866934F-7A1B-4001-B5E3-637C90355087}"/>
                    </a:ext>
                  </a:extLst>
                </p:cNvPr>
                <p:cNvSpPr/>
                <p:nvPr/>
              </p:nvSpPr>
              <p:spPr>
                <a:xfrm>
                  <a:off x="4850606" y="1674018"/>
                  <a:ext cx="321469" cy="202927"/>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1C4DAD05-0B8A-4EA8-843E-AFFCDC3410DE}"/>
                    </a:ext>
                  </a:extLst>
                </p:cNvPr>
                <p:cNvSpPr/>
                <p:nvPr/>
              </p:nvSpPr>
              <p:spPr>
                <a:xfrm>
                  <a:off x="5474494" y="1525896"/>
                  <a:ext cx="152052" cy="212646"/>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028AB9E0-9EB6-435F-8FB4-CDD776AE0DEA}"/>
                    </a:ext>
                  </a:extLst>
                </p:cNvPr>
                <p:cNvSpPr/>
                <p:nvPr/>
              </p:nvSpPr>
              <p:spPr>
                <a:xfrm>
                  <a:off x="5357813" y="1766887"/>
                  <a:ext cx="99316" cy="155010"/>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29C18293-59C4-4CF7-87FF-8D91C013DCD0}"/>
                  </a:ext>
                </a:extLst>
              </p:cNvPr>
              <p:cNvGrpSpPr/>
              <p:nvPr/>
            </p:nvGrpSpPr>
            <p:grpSpPr>
              <a:xfrm>
                <a:off x="5018484" y="856725"/>
                <a:ext cx="236935" cy="217831"/>
                <a:chOff x="4141778" y="1038981"/>
                <a:chExt cx="860443" cy="791069"/>
              </a:xfrm>
            </p:grpSpPr>
            <p:pic>
              <p:nvPicPr>
                <p:cNvPr id="41" name="Picture 40">
                  <a:extLst>
                    <a:ext uri="{FF2B5EF4-FFF2-40B4-BE49-F238E27FC236}">
                      <a16:creationId xmlns:a16="http://schemas.microsoft.com/office/drawing/2014/main" id="{F635BD05-625B-403D-9372-E78BC1906A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1778" y="1038981"/>
                  <a:ext cx="860443" cy="791069"/>
                </a:xfrm>
                <a:prstGeom prst="rect">
                  <a:avLst/>
                </a:prstGeom>
              </p:spPr>
            </p:pic>
            <p:sp>
              <p:nvSpPr>
                <p:cNvPr id="42" name="Isosceles Triangle 41">
                  <a:extLst>
                    <a:ext uri="{FF2B5EF4-FFF2-40B4-BE49-F238E27FC236}">
                      <a16:creationId xmlns:a16="http://schemas.microsoft.com/office/drawing/2014/main" id="{58BBF520-6040-489C-AFB3-83FFB78C5B57}"/>
                    </a:ext>
                  </a:extLst>
                </p:cNvPr>
                <p:cNvSpPr/>
                <p:nvPr/>
              </p:nvSpPr>
              <p:spPr>
                <a:xfrm>
                  <a:off x="4329113" y="1093343"/>
                  <a:ext cx="485775" cy="341172"/>
                </a:xfrm>
                <a:prstGeom prst="triangle">
                  <a:avLst/>
                </a:prstGeom>
                <a:solidFill>
                  <a:srgbClr val="007A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TextBox 30">
                <a:extLst>
                  <a:ext uri="{FF2B5EF4-FFF2-40B4-BE49-F238E27FC236}">
                    <a16:creationId xmlns:a16="http://schemas.microsoft.com/office/drawing/2014/main" id="{838F5777-2271-47B8-AB9D-33E88BC0EBEC}"/>
                  </a:ext>
                </a:extLst>
              </p:cNvPr>
              <p:cNvSpPr txBox="1"/>
              <p:nvPr/>
            </p:nvSpPr>
            <p:spPr>
              <a:xfrm>
                <a:off x="5215739" y="969208"/>
                <a:ext cx="269857" cy="76944"/>
              </a:xfrm>
              <a:prstGeom prst="rect">
                <a:avLst/>
              </a:prstGeom>
              <a:noFill/>
            </p:spPr>
            <p:txBody>
              <a:bodyPr wrap="square" lIns="0" tIns="0" rIns="0" bIns="0" rtlCol="0">
                <a:spAutoFit/>
              </a:bodyPr>
              <a:lstStyle/>
              <a:p>
                <a:pPr algn="ctr"/>
                <a:r>
                  <a:rPr lang="en-GB" sz="500" b="1" dirty="0">
                    <a:solidFill>
                      <a:schemeClr val="accent2"/>
                    </a:solidFill>
                  </a:rPr>
                  <a:t>Online</a:t>
                </a:r>
              </a:p>
            </p:txBody>
          </p:sp>
          <p:grpSp>
            <p:nvGrpSpPr>
              <p:cNvPr id="32" name="Group 31">
                <a:extLst>
                  <a:ext uri="{FF2B5EF4-FFF2-40B4-BE49-F238E27FC236}">
                    <a16:creationId xmlns:a16="http://schemas.microsoft.com/office/drawing/2014/main" id="{3889680E-6E45-4D93-B6BF-E767A0357229}"/>
                  </a:ext>
                </a:extLst>
              </p:cNvPr>
              <p:cNvGrpSpPr/>
              <p:nvPr/>
            </p:nvGrpSpPr>
            <p:grpSpPr>
              <a:xfrm>
                <a:off x="4932221" y="1266030"/>
                <a:ext cx="161274" cy="148270"/>
                <a:chOff x="4141778" y="1038981"/>
                <a:chExt cx="860443" cy="791069"/>
              </a:xfrm>
            </p:grpSpPr>
            <p:pic>
              <p:nvPicPr>
                <p:cNvPr id="39" name="Picture 38">
                  <a:extLst>
                    <a:ext uri="{FF2B5EF4-FFF2-40B4-BE49-F238E27FC236}">
                      <a16:creationId xmlns:a16="http://schemas.microsoft.com/office/drawing/2014/main" id="{271A0456-DBBC-448B-B31E-3B33F2453C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1778" y="1038981"/>
                  <a:ext cx="860443" cy="791069"/>
                </a:xfrm>
                <a:prstGeom prst="rect">
                  <a:avLst/>
                </a:prstGeom>
              </p:spPr>
            </p:pic>
            <p:sp>
              <p:nvSpPr>
                <p:cNvPr id="40" name="Isosceles Triangle 39">
                  <a:extLst>
                    <a:ext uri="{FF2B5EF4-FFF2-40B4-BE49-F238E27FC236}">
                      <a16:creationId xmlns:a16="http://schemas.microsoft.com/office/drawing/2014/main" id="{900E3E95-8250-473D-89C4-01EEBB9ACD02}"/>
                    </a:ext>
                  </a:extLst>
                </p:cNvPr>
                <p:cNvSpPr/>
                <p:nvPr/>
              </p:nvSpPr>
              <p:spPr>
                <a:xfrm>
                  <a:off x="4329113" y="1093343"/>
                  <a:ext cx="485775" cy="341172"/>
                </a:xfrm>
                <a:prstGeom prst="triangle">
                  <a:avLst/>
                </a:prstGeom>
                <a:solidFill>
                  <a:srgbClr val="007A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FFDB425D-3906-4FF5-BD68-C3E5E5525179}"/>
                  </a:ext>
                </a:extLst>
              </p:cNvPr>
              <p:cNvGrpSpPr/>
              <p:nvPr/>
            </p:nvGrpSpPr>
            <p:grpSpPr>
              <a:xfrm>
                <a:off x="5465272" y="1110080"/>
                <a:ext cx="161274" cy="148270"/>
                <a:chOff x="4141778" y="1038981"/>
                <a:chExt cx="860443" cy="791069"/>
              </a:xfrm>
            </p:grpSpPr>
            <p:pic>
              <p:nvPicPr>
                <p:cNvPr id="37" name="Picture 36">
                  <a:extLst>
                    <a:ext uri="{FF2B5EF4-FFF2-40B4-BE49-F238E27FC236}">
                      <a16:creationId xmlns:a16="http://schemas.microsoft.com/office/drawing/2014/main" id="{31F17368-CD5E-466C-B0AE-A6103CC43D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1778" y="1038981"/>
                  <a:ext cx="860443" cy="791069"/>
                </a:xfrm>
                <a:prstGeom prst="rect">
                  <a:avLst/>
                </a:prstGeom>
              </p:spPr>
            </p:pic>
            <p:sp>
              <p:nvSpPr>
                <p:cNvPr id="38" name="Isosceles Triangle 37">
                  <a:extLst>
                    <a:ext uri="{FF2B5EF4-FFF2-40B4-BE49-F238E27FC236}">
                      <a16:creationId xmlns:a16="http://schemas.microsoft.com/office/drawing/2014/main" id="{BBFB7695-33A8-4D24-914E-F693BDB7B297}"/>
                    </a:ext>
                  </a:extLst>
                </p:cNvPr>
                <p:cNvSpPr/>
                <p:nvPr/>
              </p:nvSpPr>
              <p:spPr>
                <a:xfrm>
                  <a:off x="4329113" y="1093343"/>
                  <a:ext cx="485775" cy="341172"/>
                </a:xfrm>
                <a:prstGeom prst="triangle">
                  <a:avLst/>
                </a:prstGeom>
                <a:solidFill>
                  <a:srgbClr val="007A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76F3264B-4ED8-487B-A970-5BB0A65D119A}"/>
                  </a:ext>
                </a:extLst>
              </p:cNvPr>
              <p:cNvGrpSpPr/>
              <p:nvPr/>
            </p:nvGrpSpPr>
            <p:grpSpPr>
              <a:xfrm>
                <a:off x="5357774" y="1365102"/>
                <a:ext cx="98461" cy="90522"/>
                <a:chOff x="4141778" y="1038981"/>
                <a:chExt cx="860443" cy="791069"/>
              </a:xfrm>
            </p:grpSpPr>
            <p:pic>
              <p:nvPicPr>
                <p:cNvPr id="35" name="Picture 34">
                  <a:extLst>
                    <a:ext uri="{FF2B5EF4-FFF2-40B4-BE49-F238E27FC236}">
                      <a16:creationId xmlns:a16="http://schemas.microsoft.com/office/drawing/2014/main" id="{58FA062A-9136-4E67-8B28-47A811C157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41778" y="1038981"/>
                  <a:ext cx="860443" cy="791069"/>
                </a:xfrm>
                <a:prstGeom prst="rect">
                  <a:avLst/>
                </a:prstGeom>
              </p:spPr>
            </p:pic>
            <p:sp>
              <p:nvSpPr>
                <p:cNvPr id="36" name="Isosceles Triangle 35">
                  <a:extLst>
                    <a:ext uri="{FF2B5EF4-FFF2-40B4-BE49-F238E27FC236}">
                      <a16:creationId xmlns:a16="http://schemas.microsoft.com/office/drawing/2014/main" id="{74A047FF-BE82-4FFA-A8C3-A2710F814FEC}"/>
                    </a:ext>
                  </a:extLst>
                </p:cNvPr>
                <p:cNvSpPr/>
                <p:nvPr/>
              </p:nvSpPr>
              <p:spPr>
                <a:xfrm>
                  <a:off x="4329113" y="1093343"/>
                  <a:ext cx="485775" cy="341172"/>
                </a:xfrm>
                <a:prstGeom prst="triangle">
                  <a:avLst/>
                </a:prstGeom>
                <a:solidFill>
                  <a:srgbClr val="007A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8" name="Rectangle: Rounded Corners 27">
              <a:extLst>
                <a:ext uri="{FF2B5EF4-FFF2-40B4-BE49-F238E27FC236}">
                  <a16:creationId xmlns:a16="http://schemas.microsoft.com/office/drawing/2014/main" id="{B201ACEB-EE5F-463F-A861-D0FE5ADDF5F7}"/>
                </a:ext>
              </a:extLst>
            </p:cNvPr>
            <p:cNvSpPr/>
            <p:nvPr/>
          </p:nvSpPr>
          <p:spPr>
            <a:xfrm>
              <a:off x="7741298" y="1939370"/>
              <a:ext cx="1082004" cy="612000"/>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Patient contacts 111 online</a:t>
              </a:r>
            </a:p>
          </p:txBody>
        </p:sp>
      </p:grpSp>
      <p:sp>
        <p:nvSpPr>
          <p:cNvPr id="48" name="Rectangle: Rounded Corners 47">
            <a:extLst>
              <a:ext uri="{FF2B5EF4-FFF2-40B4-BE49-F238E27FC236}">
                <a16:creationId xmlns:a16="http://schemas.microsoft.com/office/drawing/2014/main" id="{783E8434-8A00-4EE0-BCBD-EA5226A26C47}"/>
              </a:ext>
            </a:extLst>
          </p:cNvPr>
          <p:cNvSpPr/>
          <p:nvPr/>
        </p:nvSpPr>
        <p:spPr>
          <a:xfrm>
            <a:off x="1786856" y="2644079"/>
            <a:ext cx="5570290" cy="735134"/>
          </a:xfrm>
          <a:prstGeom prst="roundRect">
            <a:avLst/>
          </a:prstGeom>
          <a:solidFill>
            <a:srgbClr val="FF33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Your call will be managed by a trained </a:t>
            </a:r>
          </a:p>
          <a:p>
            <a:pPr algn="ctr"/>
            <a:r>
              <a:rPr lang="en-GB" sz="1200" b="1" dirty="0">
                <a:solidFill>
                  <a:schemeClr val="bg1"/>
                </a:solidFill>
              </a:rPr>
              <a:t>Healthcare advisor or transferred to a clinician </a:t>
            </a:r>
            <a:endParaRPr lang="en-GB" sz="1200" dirty="0"/>
          </a:p>
        </p:txBody>
      </p:sp>
      <p:cxnSp>
        <p:nvCxnSpPr>
          <p:cNvPr id="49" name="Straight Arrow Connector 48">
            <a:extLst>
              <a:ext uri="{FF2B5EF4-FFF2-40B4-BE49-F238E27FC236}">
                <a16:creationId xmlns:a16="http://schemas.microsoft.com/office/drawing/2014/main" id="{687E4469-C9A4-4F1C-8125-B003554B4987}"/>
              </a:ext>
            </a:extLst>
          </p:cNvPr>
          <p:cNvCxnSpPr>
            <a:cxnSpLocks/>
          </p:cNvCxnSpPr>
          <p:nvPr/>
        </p:nvCxnSpPr>
        <p:spPr>
          <a:xfrm>
            <a:off x="1074420" y="1901309"/>
            <a:ext cx="2508302" cy="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8D6EECC-B2BC-44BF-9065-EDA6F16B56B1}"/>
              </a:ext>
            </a:extLst>
          </p:cNvPr>
          <p:cNvCxnSpPr>
            <a:cxnSpLocks/>
          </p:cNvCxnSpPr>
          <p:nvPr/>
        </p:nvCxnSpPr>
        <p:spPr>
          <a:xfrm flipH="1">
            <a:off x="5526645" y="1907831"/>
            <a:ext cx="2265208" cy="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B882912-6F41-495D-89E4-BD56A308CF67}"/>
              </a:ext>
            </a:extLst>
          </p:cNvPr>
          <p:cNvCxnSpPr>
            <a:cxnSpLocks/>
          </p:cNvCxnSpPr>
          <p:nvPr/>
        </p:nvCxnSpPr>
        <p:spPr>
          <a:xfrm flipH="1">
            <a:off x="1377632" y="3575557"/>
            <a:ext cx="6874978" cy="0"/>
          </a:xfrm>
          <a:prstGeom prst="straightConnector1">
            <a:avLst/>
          </a:prstGeom>
          <a:ln w="508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260A9A0-E3EC-4D93-A4F4-F54F28974917}"/>
              </a:ext>
            </a:extLst>
          </p:cNvPr>
          <p:cNvCxnSpPr>
            <a:cxnSpLocks/>
          </p:cNvCxnSpPr>
          <p:nvPr/>
        </p:nvCxnSpPr>
        <p:spPr>
          <a:xfrm>
            <a:off x="1395590" y="3551747"/>
            <a:ext cx="0" cy="68400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10D4C62-E299-4835-903C-DB57656E3DBA}"/>
              </a:ext>
            </a:extLst>
          </p:cNvPr>
          <p:cNvCxnSpPr>
            <a:cxnSpLocks/>
          </p:cNvCxnSpPr>
          <p:nvPr/>
        </p:nvCxnSpPr>
        <p:spPr>
          <a:xfrm>
            <a:off x="3468235" y="3551747"/>
            <a:ext cx="0" cy="68400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3002A2D-21A5-49D7-8B13-3E0653FC53A0}"/>
              </a:ext>
            </a:extLst>
          </p:cNvPr>
          <p:cNvCxnSpPr>
            <a:cxnSpLocks/>
          </p:cNvCxnSpPr>
          <p:nvPr/>
        </p:nvCxnSpPr>
        <p:spPr>
          <a:xfrm>
            <a:off x="5045365" y="3551747"/>
            <a:ext cx="0" cy="68400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D470890-31CE-444E-AFC3-5746F90ACD4B}"/>
              </a:ext>
            </a:extLst>
          </p:cNvPr>
          <p:cNvCxnSpPr>
            <a:cxnSpLocks/>
          </p:cNvCxnSpPr>
          <p:nvPr/>
        </p:nvCxnSpPr>
        <p:spPr>
          <a:xfrm>
            <a:off x="8252608" y="3551747"/>
            <a:ext cx="0" cy="68400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89FF907-C5A7-46D3-B122-DDBF5E46CDF0}"/>
              </a:ext>
            </a:extLst>
          </p:cNvPr>
          <p:cNvCxnSpPr>
            <a:cxnSpLocks/>
          </p:cNvCxnSpPr>
          <p:nvPr/>
        </p:nvCxnSpPr>
        <p:spPr>
          <a:xfrm>
            <a:off x="6656051" y="3551747"/>
            <a:ext cx="0" cy="68400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id="{937E04D2-0F48-4D1E-927C-3ED9DCC040B6}"/>
              </a:ext>
            </a:extLst>
          </p:cNvPr>
          <p:cNvSpPr/>
          <p:nvPr/>
        </p:nvSpPr>
        <p:spPr>
          <a:xfrm>
            <a:off x="2661120" y="4308766"/>
            <a:ext cx="1608495" cy="213105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700" b="1" dirty="0">
              <a:solidFill>
                <a:schemeClr val="bg1"/>
              </a:solidFill>
            </a:endParaRPr>
          </a:p>
          <a:p>
            <a:pPr algn="ctr"/>
            <a:r>
              <a:rPr lang="en-GB" sz="1200" b="1" dirty="0">
                <a:solidFill>
                  <a:schemeClr val="bg1"/>
                </a:solidFill>
              </a:rPr>
              <a:t>You may be offered a face to face appointment at a Primary Care Treatment Centre</a:t>
            </a:r>
          </a:p>
        </p:txBody>
      </p:sp>
      <p:sp>
        <p:nvSpPr>
          <p:cNvPr id="58" name="Rectangle: Rounded Corners 57">
            <a:extLst>
              <a:ext uri="{FF2B5EF4-FFF2-40B4-BE49-F238E27FC236}">
                <a16:creationId xmlns:a16="http://schemas.microsoft.com/office/drawing/2014/main" id="{F8FC7D29-AAA9-4B44-9A2C-B846468F11F2}"/>
              </a:ext>
            </a:extLst>
          </p:cNvPr>
          <p:cNvSpPr/>
          <p:nvPr/>
        </p:nvSpPr>
        <p:spPr>
          <a:xfrm>
            <a:off x="4378149" y="4286062"/>
            <a:ext cx="1323941" cy="2159377"/>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2400" b="1" dirty="0">
              <a:solidFill>
                <a:schemeClr val="bg1"/>
              </a:solidFill>
            </a:endParaRPr>
          </a:p>
          <a:p>
            <a:pPr algn="ctr"/>
            <a:r>
              <a:rPr lang="en-GB" sz="1200" b="1" dirty="0">
                <a:solidFill>
                  <a:schemeClr val="bg1"/>
                </a:solidFill>
              </a:rPr>
              <a:t>You may be offered a Home Visit</a:t>
            </a:r>
            <a:endParaRPr lang="en-GB" sz="1200" dirty="0"/>
          </a:p>
        </p:txBody>
      </p:sp>
      <p:sp>
        <p:nvSpPr>
          <p:cNvPr id="59" name="Rectangle: Rounded Corners 58">
            <a:extLst>
              <a:ext uri="{FF2B5EF4-FFF2-40B4-BE49-F238E27FC236}">
                <a16:creationId xmlns:a16="http://schemas.microsoft.com/office/drawing/2014/main" id="{A1F33F4B-F473-44C4-9214-077B3AB57776}"/>
              </a:ext>
            </a:extLst>
          </p:cNvPr>
          <p:cNvSpPr/>
          <p:nvPr/>
        </p:nvSpPr>
        <p:spPr>
          <a:xfrm>
            <a:off x="7593301" y="4286063"/>
            <a:ext cx="1339549" cy="2159377"/>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b="1" dirty="0">
              <a:solidFill>
                <a:schemeClr val="bg1"/>
              </a:solidFill>
            </a:endParaRPr>
          </a:p>
          <a:p>
            <a:pPr algn="ctr"/>
            <a:r>
              <a:rPr lang="en-GB" sz="1200" b="1" dirty="0">
                <a:solidFill>
                  <a:schemeClr val="bg1"/>
                </a:solidFill>
              </a:rPr>
              <a:t>In an emergency we will arrange an ambulance</a:t>
            </a:r>
            <a:endParaRPr lang="en-GB" sz="1200" dirty="0"/>
          </a:p>
        </p:txBody>
      </p:sp>
      <p:sp>
        <p:nvSpPr>
          <p:cNvPr id="60" name="Rectangle: Rounded Corners 59">
            <a:extLst>
              <a:ext uri="{FF2B5EF4-FFF2-40B4-BE49-F238E27FC236}">
                <a16:creationId xmlns:a16="http://schemas.microsoft.com/office/drawing/2014/main" id="{74A99E91-C4E3-41DD-B806-3627A6327030}"/>
              </a:ext>
            </a:extLst>
          </p:cNvPr>
          <p:cNvSpPr/>
          <p:nvPr/>
        </p:nvSpPr>
        <p:spPr>
          <a:xfrm>
            <a:off x="5810624" y="4282121"/>
            <a:ext cx="1689481" cy="2159377"/>
          </a:xfrm>
          <a:prstGeom prst="round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200" b="1" dirty="0">
                <a:solidFill>
                  <a:schemeClr val="bg1"/>
                </a:solidFill>
              </a:rPr>
              <a:t>We may arrange for you to be cared for by another service or give self care advice</a:t>
            </a:r>
            <a:endParaRPr lang="en-GB" sz="1200" dirty="0"/>
          </a:p>
        </p:txBody>
      </p:sp>
      <p:sp>
        <p:nvSpPr>
          <p:cNvPr id="61" name="Rectangle: Rounded Corners 60">
            <a:extLst>
              <a:ext uri="{FF2B5EF4-FFF2-40B4-BE49-F238E27FC236}">
                <a16:creationId xmlns:a16="http://schemas.microsoft.com/office/drawing/2014/main" id="{C2C5B966-3346-4BD7-AD69-9A1DEE577CFA}"/>
              </a:ext>
            </a:extLst>
          </p:cNvPr>
          <p:cNvSpPr/>
          <p:nvPr/>
        </p:nvSpPr>
        <p:spPr>
          <a:xfrm>
            <a:off x="211150" y="4290004"/>
            <a:ext cx="2369780" cy="2159375"/>
          </a:xfrm>
          <a:prstGeom prst="roundRect">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200" b="1" dirty="0">
                <a:solidFill>
                  <a:schemeClr val="bg1"/>
                </a:solidFill>
              </a:rPr>
              <a:t>You may be transferred to a clinician in our Clinical Assessment Service (CAS) or receive a call back within an agreed timeframe</a:t>
            </a:r>
          </a:p>
        </p:txBody>
      </p:sp>
      <p:grpSp>
        <p:nvGrpSpPr>
          <p:cNvPr id="62" name="Group 61">
            <a:extLst>
              <a:ext uri="{FF2B5EF4-FFF2-40B4-BE49-F238E27FC236}">
                <a16:creationId xmlns:a16="http://schemas.microsoft.com/office/drawing/2014/main" id="{A9DA7FB3-842A-47D9-AAE4-25BCC7163AB2}"/>
              </a:ext>
            </a:extLst>
          </p:cNvPr>
          <p:cNvGrpSpPr/>
          <p:nvPr/>
        </p:nvGrpSpPr>
        <p:grpSpPr>
          <a:xfrm>
            <a:off x="986045" y="5520614"/>
            <a:ext cx="800313" cy="979618"/>
            <a:chOff x="5863747" y="3052458"/>
            <a:chExt cx="970992" cy="1188537"/>
          </a:xfrm>
        </p:grpSpPr>
        <p:pic>
          <p:nvPicPr>
            <p:cNvPr id="63" name="Picture 62">
              <a:extLst>
                <a:ext uri="{FF2B5EF4-FFF2-40B4-BE49-F238E27FC236}">
                  <a16:creationId xmlns:a16="http://schemas.microsoft.com/office/drawing/2014/main" id="{7292E6E6-851D-4B9C-A262-4D4BA762DE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3747" y="3052458"/>
              <a:ext cx="970992" cy="1188537"/>
            </a:xfrm>
            <a:prstGeom prst="rect">
              <a:avLst/>
            </a:prstGeom>
          </p:spPr>
        </p:pic>
        <p:pic>
          <p:nvPicPr>
            <p:cNvPr id="64" name="Picture 63">
              <a:extLst>
                <a:ext uri="{FF2B5EF4-FFF2-40B4-BE49-F238E27FC236}">
                  <a16:creationId xmlns:a16="http://schemas.microsoft.com/office/drawing/2014/main" id="{DB0AE1E2-E8DE-4762-977E-7984C0CEB81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79288" y="3364726"/>
              <a:ext cx="259557" cy="295275"/>
            </a:xfrm>
            <a:prstGeom prst="rect">
              <a:avLst/>
            </a:prstGeom>
          </p:spPr>
        </p:pic>
      </p:grpSp>
      <p:pic>
        <p:nvPicPr>
          <p:cNvPr id="65" name="Picture 64">
            <a:extLst>
              <a:ext uri="{FF2B5EF4-FFF2-40B4-BE49-F238E27FC236}">
                <a16:creationId xmlns:a16="http://schemas.microsoft.com/office/drawing/2014/main" id="{96C5EC04-1482-4F01-A8A1-6A5997B6CEA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91032" y="5421073"/>
            <a:ext cx="862012" cy="1066799"/>
          </a:xfrm>
          <a:prstGeom prst="rect">
            <a:avLst/>
          </a:prstGeom>
        </p:spPr>
      </p:pic>
      <p:pic>
        <p:nvPicPr>
          <p:cNvPr id="66" name="Picture 65">
            <a:extLst>
              <a:ext uri="{FF2B5EF4-FFF2-40B4-BE49-F238E27FC236}">
                <a16:creationId xmlns:a16="http://schemas.microsoft.com/office/drawing/2014/main" id="{E1E61FFE-A648-4EC2-B777-30D97EE9AFB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15417" y="5469858"/>
            <a:ext cx="871538" cy="1066800"/>
          </a:xfrm>
          <a:prstGeom prst="rect">
            <a:avLst/>
          </a:prstGeom>
        </p:spPr>
      </p:pic>
      <p:pic>
        <p:nvPicPr>
          <p:cNvPr id="67" name="Picture 66">
            <a:extLst>
              <a:ext uri="{FF2B5EF4-FFF2-40B4-BE49-F238E27FC236}">
                <a16:creationId xmlns:a16="http://schemas.microsoft.com/office/drawing/2014/main" id="{AB1A9A3D-1B06-4BBF-AC8E-2F8A97A3163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0166" t="20152" b="17394"/>
          <a:stretch/>
        </p:blipFill>
        <p:spPr>
          <a:xfrm>
            <a:off x="7690421" y="5732950"/>
            <a:ext cx="1209089" cy="648782"/>
          </a:xfrm>
          <a:prstGeom prst="rect">
            <a:avLst/>
          </a:prstGeom>
        </p:spPr>
      </p:pic>
      <p:pic>
        <p:nvPicPr>
          <p:cNvPr id="68" name="Picture 67">
            <a:extLst>
              <a:ext uri="{FF2B5EF4-FFF2-40B4-BE49-F238E27FC236}">
                <a16:creationId xmlns:a16="http://schemas.microsoft.com/office/drawing/2014/main" id="{114B32AC-733A-416F-A689-689080CE81F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31675" y="5320015"/>
            <a:ext cx="977691" cy="1196736"/>
          </a:xfrm>
          <a:prstGeom prst="rect">
            <a:avLst/>
          </a:prstGeom>
        </p:spPr>
      </p:pic>
      <p:pic>
        <p:nvPicPr>
          <p:cNvPr id="69" name="Picture 68">
            <a:extLst>
              <a:ext uri="{FF2B5EF4-FFF2-40B4-BE49-F238E27FC236}">
                <a16:creationId xmlns:a16="http://schemas.microsoft.com/office/drawing/2014/main" id="{D194003F-2949-48A9-88BA-1DB0EE655F8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98618" y="2393031"/>
            <a:ext cx="871538" cy="1066801"/>
          </a:xfrm>
          <a:prstGeom prst="rect">
            <a:avLst/>
          </a:prstGeom>
        </p:spPr>
      </p:pic>
      <p:pic>
        <p:nvPicPr>
          <p:cNvPr id="70" name="Picture 69">
            <a:extLst>
              <a:ext uri="{FF2B5EF4-FFF2-40B4-BE49-F238E27FC236}">
                <a16:creationId xmlns:a16="http://schemas.microsoft.com/office/drawing/2014/main" id="{742EDBFC-AABC-4DAD-9E91-37C2A41ECC5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24475" y="2463444"/>
            <a:ext cx="769030" cy="941326"/>
          </a:xfrm>
          <a:prstGeom prst="rect">
            <a:avLst/>
          </a:prstGeom>
        </p:spPr>
      </p:pic>
    </p:spTree>
    <p:extLst>
      <p:ext uri="{BB962C8B-B14F-4D97-AF65-F5344CB8AC3E}">
        <p14:creationId xmlns:p14="http://schemas.microsoft.com/office/powerpoint/2010/main" val="4059695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D9399-456B-4E0E-A067-9BDFF1BB25AD}"/>
              </a:ext>
            </a:extLst>
          </p:cNvPr>
          <p:cNvSpPr>
            <a:spLocks noGrp="1"/>
          </p:cNvSpPr>
          <p:nvPr>
            <p:ph type="title"/>
          </p:nvPr>
        </p:nvSpPr>
        <p:spPr/>
        <p:txBody>
          <a:bodyPr/>
          <a:lstStyle/>
          <a:p>
            <a:r>
              <a:rPr lang="en-GB" dirty="0">
                <a:solidFill>
                  <a:schemeClr val="tx1"/>
                </a:solidFill>
              </a:rPr>
              <a:t>Our </a:t>
            </a:r>
            <a:r>
              <a:rPr lang="en-GB" dirty="0">
                <a:solidFill>
                  <a:schemeClr val="tx2"/>
                </a:solidFill>
              </a:rPr>
              <a:t>Treatment Centres &amp; Bases</a:t>
            </a:r>
          </a:p>
        </p:txBody>
      </p:sp>
      <p:sp>
        <p:nvSpPr>
          <p:cNvPr id="3" name="Text Placeholder 2">
            <a:extLst>
              <a:ext uri="{FF2B5EF4-FFF2-40B4-BE49-F238E27FC236}">
                <a16:creationId xmlns:a16="http://schemas.microsoft.com/office/drawing/2014/main" id="{2683EDF9-D5DF-400D-A9DD-A3BBD32EF56F}"/>
              </a:ext>
            </a:extLst>
          </p:cNvPr>
          <p:cNvSpPr>
            <a:spLocks noGrp="1"/>
          </p:cNvSpPr>
          <p:nvPr>
            <p:ph type="body" sz="quarter" idx="10"/>
          </p:nvPr>
        </p:nvSpPr>
        <p:spPr>
          <a:xfrm>
            <a:off x="4921305" y="1359276"/>
            <a:ext cx="4222695" cy="5234471"/>
          </a:xfrm>
        </p:spPr>
        <p:txBody>
          <a:bodyPr lIns="180000" rIns="180000"/>
          <a:lstStyle/>
          <a:p>
            <a:pPr marL="0" lvl="0" indent="0" eaLnBrk="1" fontAlgn="auto" hangingPunct="1">
              <a:spcBef>
                <a:spcPts val="0"/>
              </a:spcBef>
              <a:spcAft>
                <a:spcPts val="600"/>
              </a:spcAft>
              <a:buNone/>
            </a:pPr>
            <a:r>
              <a:rPr lang="en-GB" sz="2400" dirty="0">
                <a:ea typeface="+mn-ea"/>
              </a:rPr>
              <a:t>Bristol</a:t>
            </a:r>
          </a:p>
          <a:p>
            <a:pPr marL="285750" lvl="0" indent="-285750" eaLnBrk="1" fontAlgn="auto" hangingPunct="1">
              <a:spcBef>
                <a:spcPts val="0"/>
              </a:spcBef>
              <a:spcAft>
                <a:spcPts val="600"/>
              </a:spcAft>
            </a:pPr>
            <a:r>
              <a:rPr lang="en-GB" sz="1600" b="1" dirty="0">
                <a:solidFill>
                  <a:schemeClr val="accent2"/>
                </a:solidFill>
                <a:latin typeface="Arial"/>
                <a:ea typeface="+mn-ea"/>
              </a:rPr>
              <a:t>Clinical Assessment Service (CAS) Osprey Court</a:t>
            </a:r>
          </a:p>
          <a:p>
            <a:pPr marL="285750" lvl="0" indent="-285750" eaLnBrk="1" fontAlgn="auto" hangingPunct="1">
              <a:spcBef>
                <a:spcPts val="0"/>
              </a:spcBef>
              <a:spcAft>
                <a:spcPts val="600"/>
              </a:spcAft>
            </a:pPr>
            <a:r>
              <a:rPr lang="en-GB" sz="1600" b="1" dirty="0">
                <a:solidFill>
                  <a:schemeClr val="accent2"/>
                </a:solidFill>
                <a:latin typeface="Arial"/>
                <a:ea typeface="+mn-ea"/>
              </a:rPr>
              <a:t>Nicholson House (NHS111)</a:t>
            </a:r>
          </a:p>
          <a:p>
            <a:pPr marL="285750" indent="-285750" eaLnBrk="1" fontAlgn="auto" hangingPunct="1">
              <a:spcBef>
                <a:spcPts val="0"/>
              </a:spcBef>
              <a:spcAft>
                <a:spcPts val="600"/>
              </a:spcAft>
            </a:pPr>
            <a:r>
              <a:rPr lang="en-GB" sz="1600" b="1" dirty="0">
                <a:solidFill>
                  <a:schemeClr val="tx2"/>
                </a:solidFill>
                <a:latin typeface="Arial"/>
                <a:ea typeface="+mn-ea"/>
              </a:rPr>
              <a:t>Knowle Health Park</a:t>
            </a:r>
          </a:p>
          <a:p>
            <a:pPr marL="285750" lvl="0" indent="-285750" eaLnBrk="1" fontAlgn="auto" hangingPunct="1">
              <a:spcBef>
                <a:spcPts val="0"/>
              </a:spcBef>
              <a:spcAft>
                <a:spcPts val="600"/>
              </a:spcAft>
            </a:pPr>
            <a:r>
              <a:rPr lang="en-GB" sz="1600" b="1" dirty="0">
                <a:solidFill>
                  <a:schemeClr val="tx2"/>
                </a:solidFill>
                <a:latin typeface="Arial"/>
                <a:ea typeface="+mn-ea"/>
              </a:rPr>
              <a:t>Greenway Community Practice  Southmead</a:t>
            </a:r>
          </a:p>
          <a:p>
            <a:pPr marL="0" lvl="0" indent="0" eaLnBrk="1" fontAlgn="auto" hangingPunct="1">
              <a:spcBef>
                <a:spcPts val="0"/>
              </a:spcBef>
              <a:spcAft>
                <a:spcPts val="600"/>
              </a:spcAft>
              <a:buNone/>
            </a:pPr>
            <a:endParaRPr lang="en-GB" sz="1600" b="1" dirty="0">
              <a:latin typeface="Arial"/>
              <a:ea typeface="+mn-ea"/>
            </a:endParaRPr>
          </a:p>
          <a:p>
            <a:pPr marL="0" lvl="0" indent="0" eaLnBrk="1" fontAlgn="auto" hangingPunct="1">
              <a:spcBef>
                <a:spcPts val="0"/>
              </a:spcBef>
              <a:spcAft>
                <a:spcPts val="600"/>
              </a:spcAft>
              <a:buNone/>
            </a:pPr>
            <a:r>
              <a:rPr lang="en-GB" sz="2400" dirty="0">
                <a:ea typeface="+mn-ea"/>
              </a:rPr>
              <a:t>North Somerset</a:t>
            </a:r>
          </a:p>
          <a:p>
            <a:pPr marL="285750" lvl="0" indent="-285750" eaLnBrk="1" fontAlgn="auto" hangingPunct="1">
              <a:spcBef>
                <a:spcPts val="0"/>
              </a:spcBef>
              <a:spcAft>
                <a:spcPts val="600"/>
              </a:spcAft>
            </a:pPr>
            <a:r>
              <a:rPr lang="en-GB" sz="1600" b="1" dirty="0">
                <a:solidFill>
                  <a:schemeClr val="tx2"/>
                </a:solidFill>
                <a:latin typeface="Arial"/>
                <a:ea typeface="+mn-ea"/>
              </a:rPr>
              <a:t>Clevedon Community Hospital</a:t>
            </a:r>
          </a:p>
          <a:p>
            <a:pPr marL="285750" lvl="0" indent="-285750" eaLnBrk="1" fontAlgn="auto" hangingPunct="1">
              <a:spcBef>
                <a:spcPts val="0"/>
              </a:spcBef>
              <a:spcAft>
                <a:spcPts val="600"/>
              </a:spcAft>
            </a:pPr>
            <a:r>
              <a:rPr lang="en-GB" sz="1600" b="1" dirty="0">
                <a:solidFill>
                  <a:schemeClr val="tx2"/>
                </a:solidFill>
                <a:latin typeface="Arial"/>
                <a:ea typeface="+mn-ea"/>
              </a:rPr>
              <a:t>Weston New Court Surgery</a:t>
            </a:r>
          </a:p>
          <a:p>
            <a:pPr marL="0" lvl="0" indent="0" eaLnBrk="1" fontAlgn="auto" hangingPunct="1">
              <a:spcBef>
                <a:spcPts val="0"/>
              </a:spcBef>
              <a:spcAft>
                <a:spcPts val="600"/>
              </a:spcAft>
              <a:buNone/>
            </a:pPr>
            <a:endParaRPr lang="en-GB" sz="1600" b="1" dirty="0">
              <a:latin typeface="Arial"/>
              <a:ea typeface="+mn-ea"/>
            </a:endParaRPr>
          </a:p>
          <a:p>
            <a:pPr marL="0" lvl="0" indent="0" eaLnBrk="1" fontAlgn="auto" hangingPunct="1">
              <a:spcBef>
                <a:spcPts val="0"/>
              </a:spcBef>
              <a:spcAft>
                <a:spcPts val="600"/>
              </a:spcAft>
              <a:buNone/>
            </a:pPr>
            <a:r>
              <a:rPr lang="en-GB" sz="2400" dirty="0">
                <a:ea typeface="+mn-ea"/>
              </a:rPr>
              <a:t>South Gloucestershire</a:t>
            </a:r>
          </a:p>
          <a:p>
            <a:pPr marL="285750" lvl="0" indent="-285750" eaLnBrk="1" fontAlgn="auto" hangingPunct="1">
              <a:spcBef>
                <a:spcPts val="0"/>
              </a:spcBef>
              <a:spcAft>
                <a:spcPts val="600"/>
              </a:spcAft>
            </a:pPr>
            <a:r>
              <a:rPr lang="en-GB" sz="1600" b="1" dirty="0">
                <a:solidFill>
                  <a:schemeClr val="tx2"/>
                </a:solidFill>
                <a:latin typeface="Arial"/>
                <a:ea typeface="+mn-ea"/>
              </a:rPr>
              <a:t>Cossham Hospital</a:t>
            </a:r>
          </a:p>
          <a:p>
            <a:pPr marL="0" lvl="0" indent="0" eaLnBrk="1" fontAlgn="auto" hangingPunct="1">
              <a:spcBef>
                <a:spcPts val="0"/>
              </a:spcBef>
              <a:spcAft>
                <a:spcPts val="600"/>
              </a:spcAft>
              <a:buNone/>
            </a:pPr>
            <a:endParaRPr lang="en-GB" sz="1600" b="1" dirty="0">
              <a:solidFill>
                <a:srgbClr val="4C5C5D"/>
              </a:solidFill>
              <a:latin typeface="Arial"/>
              <a:ea typeface="+mn-ea"/>
            </a:endParaRPr>
          </a:p>
        </p:txBody>
      </p:sp>
      <p:pic>
        <p:nvPicPr>
          <p:cNvPr id="18" name="Picture 17">
            <a:extLst>
              <a:ext uri="{FF2B5EF4-FFF2-40B4-BE49-F238E27FC236}">
                <a16:creationId xmlns:a16="http://schemas.microsoft.com/office/drawing/2014/main" id="{2B64A833-4F6D-4BBC-9B8D-694D841EF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80" y="1939349"/>
            <a:ext cx="4751525" cy="3771980"/>
          </a:xfrm>
          <a:prstGeom prst="rect">
            <a:avLst/>
          </a:prstGeom>
        </p:spPr>
      </p:pic>
      <p:sp>
        <p:nvSpPr>
          <p:cNvPr id="19" name="Teardrop 18">
            <a:extLst>
              <a:ext uri="{FF2B5EF4-FFF2-40B4-BE49-F238E27FC236}">
                <a16:creationId xmlns:a16="http://schemas.microsoft.com/office/drawing/2014/main" id="{D06FEA5C-9E99-43CC-8DEB-8543FF7A7E4B}"/>
              </a:ext>
            </a:extLst>
          </p:cNvPr>
          <p:cNvSpPr/>
          <p:nvPr/>
        </p:nvSpPr>
        <p:spPr>
          <a:xfrm rot="8126994">
            <a:off x="433906" y="4710567"/>
            <a:ext cx="198377" cy="199987"/>
          </a:xfrm>
          <a:prstGeom prst="teardrop">
            <a:avLst>
              <a:gd name="adj" fmla="val 108203"/>
            </a:avLst>
          </a:prstGeom>
          <a:solidFill>
            <a:schemeClr val="tx2"/>
          </a:solidFill>
          <a:ln w="952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ardrop 19">
            <a:extLst>
              <a:ext uri="{FF2B5EF4-FFF2-40B4-BE49-F238E27FC236}">
                <a16:creationId xmlns:a16="http://schemas.microsoft.com/office/drawing/2014/main" id="{2EF00068-318D-403C-96B7-31260387D834}"/>
              </a:ext>
            </a:extLst>
          </p:cNvPr>
          <p:cNvSpPr/>
          <p:nvPr/>
        </p:nvSpPr>
        <p:spPr>
          <a:xfrm rot="8126994">
            <a:off x="1298003" y="3794344"/>
            <a:ext cx="198377" cy="199987"/>
          </a:xfrm>
          <a:prstGeom prst="teardrop">
            <a:avLst>
              <a:gd name="adj" fmla="val 108203"/>
            </a:avLst>
          </a:prstGeom>
          <a:solidFill>
            <a:schemeClr val="tx2"/>
          </a:solidFill>
          <a:ln w="952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ardrop 22">
            <a:extLst>
              <a:ext uri="{FF2B5EF4-FFF2-40B4-BE49-F238E27FC236}">
                <a16:creationId xmlns:a16="http://schemas.microsoft.com/office/drawing/2014/main" id="{1D54D47D-7761-42B6-9269-0710C0F13577}"/>
              </a:ext>
            </a:extLst>
          </p:cNvPr>
          <p:cNvSpPr/>
          <p:nvPr/>
        </p:nvSpPr>
        <p:spPr>
          <a:xfrm rot="8126994">
            <a:off x="2531777" y="3498792"/>
            <a:ext cx="198377" cy="199987"/>
          </a:xfrm>
          <a:prstGeom prst="teardrop">
            <a:avLst>
              <a:gd name="adj" fmla="val 108203"/>
            </a:avLst>
          </a:prstGeom>
          <a:solidFill>
            <a:schemeClr val="tx2"/>
          </a:solidFill>
          <a:ln w="952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ardrop 23">
            <a:extLst>
              <a:ext uri="{FF2B5EF4-FFF2-40B4-BE49-F238E27FC236}">
                <a16:creationId xmlns:a16="http://schemas.microsoft.com/office/drawing/2014/main" id="{5C947937-1754-48F1-B628-121E3BA5934C}"/>
              </a:ext>
            </a:extLst>
          </p:cNvPr>
          <p:cNvSpPr/>
          <p:nvPr/>
        </p:nvSpPr>
        <p:spPr>
          <a:xfrm rot="8126994">
            <a:off x="3346725" y="3840164"/>
            <a:ext cx="198377" cy="199987"/>
          </a:xfrm>
          <a:prstGeom prst="teardrop">
            <a:avLst>
              <a:gd name="adj" fmla="val 108203"/>
            </a:avLst>
          </a:prstGeom>
          <a:solidFill>
            <a:schemeClr val="tx2"/>
          </a:solidFill>
          <a:ln w="952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ardrop 29">
            <a:extLst>
              <a:ext uri="{FF2B5EF4-FFF2-40B4-BE49-F238E27FC236}">
                <a16:creationId xmlns:a16="http://schemas.microsoft.com/office/drawing/2014/main" id="{5CEAA92B-FC6B-44CA-BF74-0E45969632AA}"/>
              </a:ext>
            </a:extLst>
          </p:cNvPr>
          <p:cNvSpPr/>
          <p:nvPr/>
        </p:nvSpPr>
        <p:spPr>
          <a:xfrm rot="8126994">
            <a:off x="2744388" y="4107296"/>
            <a:ext cx="198377" cy="199987"/>
          </a:xfrm>
          <a:prstGeom prst="teardrop">
            <a:avLst>
              <a:gd name="adj" fmla="val 108203"/>
            </a:avLst>
          </a:prstGeom>
          <a:solidFill>
            <a:schemeClr val="accent2"/>
          </a:solidFill>
          <a:ln w="952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ardrop 30">
            <a:extLst>
              <a:ext uri="{FF2B5EF4-FFF2-40B4-BE49-F238E27FC236}">
                <a16:creationId xmlns:a16="http://schemas.microsoft.com/office/drawing/2014/main" id="{F00AF525-0F74-4B4C-9993-4C3E3A1B76EE}"/>
              </a:ext>
            </a:extLst>
          </p:cNvPr>
          <p:cNvSpPr/>
          <p:nvPr/>
        </p:nvSpPr>
        <p:spPr>
          <a:xfrm rot="8126994">
            <a:off x="2927029" y="3399908"/>
            <a:ext cx="198377" cy="199987"/>
          </a:xfrm>
          <a:prstGeom prst="teardrop">
            <a:avLst>
              <a:gd name="adj" fmla="val 108203"/>
            </a:avLst>
          </a:prstGeom>
          <a:solidFill>
            <a:schemeClr val="accent2"/>
          </a:solidFill>
          <a:ln w="952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ardrop 26">
            <a:extLst>
              <a:ext uri="{FF2B5EF4-FFF2-40B4-BE49-F238E27FC236}">
                <a16:creationId xmlns:a16="http://schemas.microsoft.com/office/drawing/2014/main" id="{1864D517-955A-40E7-AE80-A77D311A422D}"/>
              </a:ext>
            </a:extLst>
          </p:cNvPr>
          <p:cNvSpPr/>
          <p:nvPr/>
        </p:nvSpPr>
        <p:spPr>
          <a:xfrm rot="8126994">
            <a:off x="2836305" y="4083751"/>
            <a:ext cx="198377" cy="199987"/>
          </a:xfrm>
          <a:prstGeom prst="teardrop">
            <a:avLst>
              <a:gd name="adj" fmla="val 108203"/>
            </a:avLst>
          </a:prstGeom>
          <a:solidFill>
            <a:schemeClr val="tx2"/>
          </a:solidFill>
          <a:ln w="9525">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8343837"/>
      </p:ext>
    </p:extLst>
  </p:cSld>
  <p:clrMapOvr>
    <a:masterClrMapping/>
  </p:clrMapOvr>
</p:sld>
</file>

<file path=ppt/theme/theme1.xml><?xml version="1.0" encoding="utf-8"?>
<a:theme xmlns:a="http://schemas.openxmlformats.org/drawingml/2006/main" name="New BrisDoc Powerpoint Colour Scheme">
  <a:themeElements>
    <a:clrScheme name="Custom 1">
      <a:dk1>
        <a:srgbClr val="394445"/>
      </a:dk1>
      <a:lt1>
        <a:srgbClr val="FFFFFF"/>
      </a:lt1>
      <a:dk2>
        <a:srgbClr val="005193"/>
      </a:dk2>
      <a:lt2>
        <a:srgbClr val="64C8FA"/>
      </a:lt2>
      <a:accent1>
        <a:srgbClr val="00AB8E"/>
      </a:accent1>
      <a:accent2>
        <a:srgbClr val="006DC4"/>
      </a:accent2>
      <a:accent3>
        <a:srgbClr val="FE6565"/>
      </a:accent3>
      <a:accent4>
        <a:srgbClr val="702F8A"/>
      </a:accent4>
      <a:accent5>
        <a:srgbClr val="4C5C5D"/>
      </a:accent5>
      <a:accent6>
        <a:srgbClr val="AAEBD2"/>
      </a:accent6>
      <a:hlink>
        <a:srgbClr val="006DC4"/>
      </a:hlink>
      <a:folHlink>
        <a:srgbClr val="702F8A"/>
      </a:folHlink>
    </a:clrScheme>
    <a:fontScheme name="BrisDoc">
      <a:majorFont>
        <a:latin typeface="Bree Serif"/>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spPr>
      <a:bodyPr lIns="504000" tIns="180000" rIns="504000"/>
      <a:lstStyle>
        <a:defPPr algn="l" eaLnBrk="1" hangingPunct="1">
          <a:spcAft>
            <a:spcPts val="0"/>
          </a:spcAft>
          <a:defRPr sz="2800" dirty="0" smtClean="0">
            <a:latin typeface="Bree Serif" panose="02000503040000020004" pitchFamily="2" charset="0"/>
            <a:cs typeface="Arial" panose="020B0604020202020204" pitchFamily="34" charset="0"/>
          </a:defRPr>
        </a:defPPr>
      </a:lstStyle>
    </a:txDef>
  </a:objectDefaults>
  <a:extraClrSchemeLst/>
</a:theme>
</file>

<file path=ppt/theme/theme2.xml><?xml version="1.0" encoding="utf-8"?>
<a:theme xmlns:a="http://schemas.openxmlformats.org/drawingml/2006/main" name="1_New BrisDoc Powerpoint Colour Scheme">
  <a:themeElements>
    <a:clrScheme name="SevernSide">
      <a:dk1>
        <a:srgbClr val="394445"/>
      </a:dk1>
      <a:lt1>
        <a:srgbClr val="FFFFFF"/>
      </a:lt1>
      <a:dk2>
        <a:srgbClr val="F26722"/>
      </a:dk2>
      <a:lt2>
        <a:srgbClr val="FCD9C8"/>
      </a:lt2>
      <a:accent1>
        <a:srgbClr val="00AB8E"/>
      </a:accent1>
      <a:accent2>
        <a:srgbClr val="006DC4"/>
      </a:accent2>
      <a:accent3>
        <a:srgbClr val="FF0066"/>
      </a:accent3>
      <a:accent4>
        <a:srgbClr val="7030A0"/>
      </a:accent4>
      <a:accent5>
        <a:srgbClr val="4C5C5D"/>
      </a:accent5>
      <a:accent6>
        <a:srgbClr val="00B0F0"/>
      </a:accent6>
      <a:hlink>
        <a:srgbClr val="006DC4"/>
      </a:hlink>
      <a:folHlink>
        <a:srgbClr val="000000"/>
      </a:folHlink>
    </a:clrScheme>
    <a:fontScheme name="BrisDoc">
      <a:majorFont>
        <a:latin typeface="Bree Serif"/>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spPr>
      <a:bodyPr lIns="504000" tIns="180000" rIns="504000"/>
      <a:lstStyle>
        <a:defPPr algn="l" eaLnBrk="1" hangingPunct="1">
          <a:spcAft>
            <a:spcPts val="0"/>
          </a:spcAft>
          <a:defRPr sz="2800" dirty="0" smtClean="0">
            <a:latin typeface="Bree Serif" panose="02000503040000020004" pitchFamily="2" charset="0"/>
            <a:cs typeface="Arial" panose="020B060402020202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8601</TotalTime>
  <Words>551</Words>
  <Application>Microsoft Office PowerPoint</Application>
  <PresentationFormat>On-screen Show (4:3)</PresentationFormat>
  <Paragraphs>73</Paragraphs>
  <Slides>12</Slides>
  <Notes>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0</vt:i4>
      </vt:variant>
      <vt:variant>
        <vt:lpstr>Slide Titles</vt:lpstr>
      </vt:variant>
      <vt:variant>
        <vt:i4>12</vt:i4>
      </vt:variant>
    </vt:vector>
  </HeadingPairs>
  <TitlesOfParts>
    <vt:vector size="17" baseType="lpstr">
      <vt:lpstr>Calibri</vt:lpstr>
      <vt:lpstr>Arial</vt:lpstr>
      <vt:lpstr>Bree Serif</vt:lpstr>
      <vt:lpstr>New BrisDoc Powerpoint Colour Scheme</vt:lpstr>
      <vt:lpstr>1_New BrisDoc Powerpoint Colour Scheme</vt:lpstr>
      <vt:lpstr>Welcome to the Integrated Urgent Care Service</vt:lpstr>
      <vt:lpstr>What is the Integrated Urgent Care Service?</vt:lpstr>
      <vt:lpstr>What is the Integrated Urgent Care Service?</vt:lpstr>
      <vt:lpstr>What is the Integrated Urgent Care Service?</vt:lpstr>
      <vt:lpstr>How do patients access the Service?</vt:lpstr>
      <vt:lpstr>Who is the service for and when is it appropriate for patients to contact NHS111?</vt:lpstr>
      <vt:lpstr>PowerPoint Presentation</vt:lpstr>
      <vt:lpstr>What happens once a patient contacts NHS 111?</vt:lpstr>
      <vt:lpstr>Our Treatment Centres &amp; Bases</vt:lpstr>
      <vt:lpstr>Please share your feedback on the new service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andrew.morrison</dc:creator>
  <cp:lastModifiedBy>BrisDoc-365-004 brisdoc.co.uk</cp:lastModifiedBy>
  <cp:revision>563</cp:revision>
  <cp:lastPrinted>2016-12-06T15:14:41Z</cp:lastPrinted>
  <dcterms:created xsi:type="dcterms:W3CDTF">2016-02-25T09:45:08Z</dcterms:created>
  <dcterms:modified xsi:type="dcterms:W3CDTF">2020-12-11T11:54:46Z</dcterms:modified>
</cp:coreProperties>
</file>