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56" r:id="rId2"/>
    <p:sldId id="475"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84046" autoAdjust="0"/>
  </p:normalViewPr>
  <p:slideViewPr>
    <p:cSldViewPr snapToGrid="0">
      <p:cViewPr varScale="1">
        <p:scale>
          <a:sx n="69" d="100"/>
          <a:sy n="69" d="100"/>
        </p:scale>
        <p:origin x="12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013F9D-D3A1-431C-8099-F92495381785}" type="datetimeFigureOut">
              <a:rPr lang="en-GB" smtClean="0"/>
              <a:t>03/04/2025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95CD0-DB38-4EB9-9A68-D66D916AF9B0}" type="slidenum">
              <a:rPr lang="en-GB" smtClean="0"/>
              <a:t>‹#›</a:t>
            </a:fld>
            <a:endParaRPr lang="en-GB"/>
          </a:p>
        </p:txBody>
      </p:sp>
    </p:spTree>
    <p:extLst>
      <p:ext uri="{BB962C8B-B14F-4D97-AF65-F5344CB8AC3E}">
        <p14:creationId xmlns:p14="http://schemas.microsoft.com/office/powerpoint/2010/main" val="3782658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yourself and BWV: </a:t>
            </a:r>
            <a:br>
              <a:rPr lang="en-GB" dirty="0"/>
            </a:br>
            <a:r>
              <a:rPr lang="en-GB" b="0" i="0" dirty="0">
                <a:solidFill>
                  <a:srgbClr val="111111"/>
                </a:solidFill>
                <a:effectLst/>
                <a:latin typeface="Open Sans" panose="020B0606030504020204" pitchFamily="34" charset="0"/>
              </a:rPr>
              <a:t>I’m from Bristol Women’s Voice (BWV), a charity created by Bristol women in 2016. We came about after a large-scale, council-funded consultation in 2013 where women consistently said they didn’t feel heard in decision-making. We now have more than 4,000 members and subscribers who help shape our strategic plan and direction. </a:t>
            </a:r>
            <a:r>
              <a:rPr lang="en-GB" b="0" i="0" dirty="0">
                <a:solidFill>
                  <a:srgbClr val="111111"/>
                </a:solidFill>
                <a:effectLst/>
                <a:latin typeface="Montserrat" panose="00000500000000000000" pitchFamily="2" charset="0"/>
              </a:rPr>
              <a:t>Our goal is to make women’s equality a reality in Bristol. We do this through campaigning, connecting, and celebrating. This training is part of our campaign to bring our values and understanding to as many people in Bristol as possible. We hope you enjoy it and are looking forward to your participation and feedback. </a:t>
            </a:r>
          </a:p>
          <a:p>
            <a:r>
              <a:rPr lang="en-GB" b="0" i="0" dirty="0">
                <a:solidFill>
                  <a:srgbClr val="111111"/>
                </a:solidFill>
                <a:effectLst/>
                <a:latin typeface="Montserrat" panose="00000500000000000000" pitchFamily="2" charset="0"/>
              </a:rPr>
              <a:t>We’re going to be talking about identifying and understanding misogyny and sexism. </a:t>
            </a:r>
            <a:endParaRPr lang="en-GB" dirty="0"/>
          </a:p>
        </p:txBody>
      </p:sp>
      <p:sp>
        <p:nvSpPr>
          <p:cNvPr id="4" name="Slide Number Placeholder 3"/>
          <p:cNvSpPr>
            <a:spLocks noGrp="1"/>
          </p:cNvSpPr>
          <p:nvPr>
            <p:ph type="sldNum" sz="quarter" idx="5"/>
          </p:nvPr>
        </p:nvSpPr>
        <p:spPr/>
        <p:txBody>
          <a:bodyPr/>
          <a:lstStyle/>
          <a:p>
            <a:fld id="{9F395CD0-DB38-4EB9-9A68-D66D916AF9B0}" type="slidenum">
              <a:rPr lang="en-GB" smtClean="0"/>
              <a:t>1</a:t>
            </a:fld>
            <a:endParaRPr lang="en-GB"/>
          </a:p>
        </p:txBody>
      </p:sp>
    </p:spTree>
    <p:extLst>
      <p:ext uri="{BB962C8B-B14F-4D97-AF65-F5344CB8AC3E}">
        <p14:creationId xmlns:p14="http://schemas.microsoft.com/office/powerpoint/2010/main" val="2129762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395CD0-DB38-4EB9-9A68-D66D916AF9B0}" type="slidenum">
              <a:rPr lang="en-GB" smtClean="0"/>
              <a:t>2</a:t>
            </a:fld>
            <a:endParaRPr lang="en-GB"/>
          </a:p>
        </p:txBody>
      </p:sp>
    </p:spTree>
    <p:extLst>
      <p:ext uri="{BB962C8B-B14F-4D97-AF65-F5344CB8AC3E}">
        <p14:creationId xmlns:p14="http://schemas.microsoft.com/office/powerpoint/2010/main" val="1840297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6922F-5B6E-D649-44BE-DB7E4FEB44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A6DD7B9-BA2F-38F2-1E3C-D7CF4B7BDE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3381101-BD01-3EBA-ECE7-727923BCA47D}"/>
              </a:ext>
            </a:extLst>
          </p:cNvPr>
          <p:cNvSpPr>
            <a:spLocks noGrp="1"/>
          </p:cNvSpPr>
          <p:nvPr>
            <p:ph type="dt" sz="half" idx="10"/>
          </p:nvPr>
        </p:nvSpPr>
        <p:spPr/>
        <p:txBody>
          <a:bodyPr/>
          <a:lstStyle/>
          <a:p>
            <a:fld id="{573CB1AD-087E-41C1-AB45-2B9E5EC07A97}" type="datetimeFigureOut">
              <a:rPr lang="en-GB" smtClean="0"/>
              <a:t>03/04/2025</a:t>
            </a:fld>
            <a:endParaRPr lang="en-GB"/>
          </a:p>
        </p:txBody>
      </p:sp>
      <p:sp>
        <p:nvSpPr>
          <p:cNvPr id="5" name="Footer Placeholder 4">
            <a:extLst>
              <a:ext uri="{FF2B5EF4-FFF2-40B4-BE49-F238E27FC236}">
                <a16:creationId xmlns:a16="http://schemas.microsoft.com/office/drawing/2014/main" id="{D9A2F282-A24A-882F-55B8-B8753F2938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BCA6E4-7404-49A9-E2C0-877DFD25322A}"/>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22772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A1C44-7A89-BAA2-DA5A-D174B2CCEF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8E6453-CEF3-23EC-577C-2A2B12EF85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09CBBC-15D9-3502-891F-65ADF9EC9AA9}"/>
              </a:ext>
            </a:extLst>
          </p:cNvPr>
          <p:cNvSpPr>
            <a:spLocks noGrp="1"/>
          </p:cNvSpPr>
          <p:nvPr>
            <p:ph type="dt" sz="half" idx="10"/>
          </p:nvPr>
        </p:nvSpPr>
        <p:spPr/>
        <p:txBody>
          <a:bodyPr/>
          <a:lstStyle/>
          <a:p>
            <a:fld id="{573CB1AD-087E-41C1-AB45-2B9E5EC07A97}" type="datetimeFigureOut">
              <a:rPr lang="en-GB" smtClean="0"/>
              <a:t>03/04/2025</a:t>
            </a:fld>
            <a:endParaRPr lang="en-GB"/>
          </a:p>
        </p:txBody>
      </p:sp>
      <p:sp>
        <p:nvSpPr>
          <p:cNvPr id="5" name="Footer Placeholder 4">
            <a:extLst>
              <a:ext uri="{FF2B5EF4-FFF2-40B4-BE49-F238E27FC236}">
                <a16:creationId xmlns:a16="http://schemas.microsoft.com/office/drawing/2014/main" id="{14300F9B-2636-1B72-5DBB-F98FC2A342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9F2A91-FA2B-9EAD-4966-032216DFC180}"/>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174017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09291A-382C-2CA4-661F-6FA76312BA0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33B2458-29B5-270C-3C06-6503E6BD60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C3FB77-C890-32A1-2D5B-B74DD5B3FACF}"/>
              </a:ext>
            </a:extLst>
          </p:cNvPr>
          <p:cNvSpPr>
            <a:spLocks noGrp="1"/>
          </p:cNvSpPr>
          <p:nvPr>
            <p:ph type="dt" sz="half" idx="10"/>
          </p:nvPr>
        </p:nvSpPr>
        <p:spPr/>
        <p:txBody>
          <a:bodyPr/>
          <a:lstStyle/>
          <a:p>
            <a:fld id="{573CB1AD-087E-41C1-AB45-2B9E5EC07A97}" type="datetimeFigureOut">
              <a:rPr lang="en-GB" smtClean="0"/>
              <a:t>03/04/2025</a:t>
            </a:fld>
            <a:endParaRPr lang="en-GB"/>
          </a:p>
        </p:txBody>
      </p:sp>
      <p:sp>
        <p:nvSpPr>
          <p:cNvPr id="5" name="Footer Placeholder 4">
            <a:extLst>
              <a:ext uri="{FF2B5EF4-FFF2-40B4-BE49-F238E27FC236}">
                <a16:creationId xmlns:a16="http://schemas.microsoft.com/office/drawing/2014/main" id="{CA7E2D62-6CAA-F842-10F1-F810708781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391A27-E9CA-1D2C-3464-A32FCA8CAE56}"/>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892214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31230-1363-EE8C-01B5-666DA7A1EC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1941E8-B90E-2A43-A9D9-37ADB26B0C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00F032-4ABC-E23A-2192-E51065E45BA5}"/>
              </a:ext>
            </a:extLst>
          </p:cNvPr>
          <p:cNvSpPr>
            <a:spLocks noGrp="1"/>
          </p:cNvSpPr>
          <p:nvPr>
            <p:ph type="dt" sz="half" idx="10"/>
          </p:nvPr>
        </p:nvSpPr>
        <p:spPr/>
        <p:txBody>
          <a:bodyPr/>
          <a:lstStyle/>
          <a:p>
            <a:fld id="{573CB1AD-087E-41C1-AB45-2B9E5EC07A97}" type="datetimeFigureOut">
              <a:rPr lang="en-GB" smtClean="0"/>
              <a:t>03/04/2025</a:t>
            </a:fld>
            <a:endParaRPr lang="en-GB"/>
          </a:p>
        </p:txBody>
      </p:sp>
      <p:sp>
        <p:nvSpPr>
          <p:cNvPr id="5" name="Footer Placeholder 4">
            <a:extLst>
              <a:ext uri="{FF2B5EF4-FFF2-40B4-BE49-F238E27FC236}">
                <a16:creationId xmlns:a16="http://schemas.microsoft.com/office/drawing/2014/main" id="{0BC62564-820B-AE23-CF6B-9D445D10F9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5DB3FC-BE94-1BA7-7119-333A1E6AA4E8}"/>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2427943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3EF6F-DD2A-2682-148D-D4368A7839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AA49116-F080-DDEF-C6D4-163DD70DB3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56C7A1-0233-771F-E4B4-F06FDFABD6B2}"/>
              </a:ext>
            </a:extLst>
          </p:cNvPr>
          <p:cNvSpPr>
            <a:spLocks noGrp="1"/>
          </p:cNvSpPr>
          <p:nvPr>
            <p:ph type="dt" sz="half" idx="10"/>
          </p:nvPr>
        </p:nvSpPr>
        <p:spPr/>
        <p:txBody>
          <a:bodyPr/>
          <a:lstStyle/>
          <a:p>
            <a:fld id="{573CB1AD-087E-41C1-AB45-2B9E5EC07A97}" type="datetimeFigureOut">
              <a:rPr lang="en-GB" smtClean="0"/>
              <a:t>03/04/2025</a:t>
            </a:fld>
            <a:endParaRPr lang="en-GB"/>
          </a:p>
        </p:txBody>
      </p:sp>
      <p:sp>
        <p:nvSpPr>
          <p:cNvPr id="5" name="Footer Placeholder 4">
            <a:extLst>
              <a:ext uri="{FF2B5EF4-FFF2-40B4-BE49-F238E27FC236}">
                <a16:creationId xmlns:a16="http://schemas.microsoft.com/office/drawing/2014/main" id="{06CB5AD4-67A3-CB5D-BC33-7FFEB06FF4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7BF4C7-C68B-56F3-92B4-6192771C2692}"/>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4264796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63F1-8FBE-0AEE-2222-FD6E3223A5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52252D-1CDE-E652-C17C-B1FB1AFA0C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DD8C1B7-79DB-85F1-795A-EFDAB2CC0E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A99CDA4-7847-98EE-D1E5-8B1D4D02BB52}"/>
              </a:ext>
            </a:extLst>
          </p:cNvPr>
          <p:cNvSpPr>
            <a:spLocks noGrp="1"/>
          </p:cNvSpPr>
          <p:nvPr>
            <p:ph type="dt" sz="half" idx="10"/>
          </p:nvPr>
        </p:nvSpPr>
        <p:spPr/>
        <p:txBody>
          <a:bodyPr/>
          <a:lstStyle/>
          <a:p>
            <a:fld id="{573CB1AD-087E-41C1-AB45-2B9E5EC07A97}" type="datetimeFigureOut">
              <a:rPr lang="en-GB" smtClean="0"/>
              <a:t>03/04/2025</a:t>
            </a:fld>
            <a:endParaRPr lang="en-GB"/>
          </a:p>
        </p:txBody>
      </p:sp>
      <p:sp>
        <p:nvSpPr>
          <p:cNvPr id="6" name="Footer Placeholder 5">
            <a:extLst>
              <a:ext uri="{FF2B5EF4-FFF2-40B4-BE49-F238E27FC236}">
                <a16:creationId xmlns:a16="http://schemas.microsoft.com/office/drawing/2014/main" id="{A93B3115-B097-049E-5C36-38CC9E49B6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8265D7-8D0A-1AD1-0C66-682EC88C23F4}"/>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1392510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8649-C9F9-6F02-6D44-FDAE39AD257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4E965D-AE0E-E278-C9C7-6AB9F9971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B05F2D-A2F6-B06D-13F1-B62368D1BA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2BBC0F5-439B-03D8-85B8-7019E321C7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2FDAC2-7F26-1820-19DC-83B9BDD11D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8B76CED-F350-B7B2-C91C-F727EDE36318}"/>
              </a:ext>
            </a:extLst>
          </p:cNvPr>
          <p:cNvSpPr>
            <a:spLocks noGrp="1"/>
          </p:cNvSpPr>
          <p:nvPr>
            <p:ph type="dt" sz="half" idx="10"/>
          </p:nvPr>
        </p:nvSpPr>
        <p:spPr/>
        <p:txBody>
          <a:bodyPr/>
          <a:lstStyle/>
          <a:p>
            <a:fld id="{573CB1AD-087E-41C1-AB45-2B9E5EC07A97}" type="datetimeFigureOut">
              <a:rPr lang="en-GB" smtClean="0"/>
              <a:t>03/04/2025</a:t>
            </a:fld>
            <a:endParaRPr lang="en-GB"/>
          </a:p>
        </p:txBody>
      </p:sp>
      <p:sp>
        <p:nvSpPr>
          <p:cNvPr id="8" name="Footer Placeholder 7">
            <a:extLst>
              <a:ext uri="{FF2B5EF4-FFF2-40B4-BE49-F238E27FC236}">
                <a16:creationId xmlns:a16="http://schemas.microsoft.com/office/drawing/2014/main" id="{E14F343B-30E3-EE73-01BB-040E1621180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DF6970F-6C29-042B-3A44-1CF59120306E}"/>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3346435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F524F-7972-1919-F4F3-51B8E958B8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4F9FAC4-BD98-0D33-4F78-55118F272E30}"/>
              </a:ext>
            </a:extLst>
          </p:cNvPr>
          <p:cNvSpPr>
            <a:spLocks noGrp="1"/>
          </p:cNvSpPr>
          <p:nvPr>
            <p:ph type="dt" sz="half" idx="10"/>
          </p:nvPr>
        </p:nvSpPr>
        <p:spPr/>
        <p:txBody>
          <a:bodyPr/>
          <a:lstStyle/>
          <a:p>
            <a:fld id="{573CB1AD-087E-41C1-AB45-2B9E5EC07A97}" type="datetimeFigureOut">
              <a:rPr lang="en-GB" smtClean="0"/>
              <a:t>03/04/2025</a:t>
            </a:fld>
            <a:endParaRPr lang="en-GB"/>
          </a:p>
        </p:txBody>
      </p:sp>
      <p:sp>
        <p:nvSpPr>
          <p:cNvPr id="4" name="Footer Placeholder 3">
            <a:extLst>
              <a:ext uri="{FF2B5EF4-FFF2-40B4-BE49-F238E27FC236}">
                <a16:creationId xmlns:a16="http://schemas.microsoft.com/office/drawing/2014/main" id="{82A0246A-EF7B-D357-76CF-B20879B5E0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3ADD5DC-BA36-8533-6B64-5DE4667C9F98}"/>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138586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114B0-7933-24FE-4DC7-F21316C9B5A3}"/>
              </a:ext>
            </a:extLst>
          </p:cNvPr>
          <p:cNvSpPr>
            <a:spLocks noGrp="1"/>
          </p:cNvSpPr>
          <p:nvPr>
            <p:ph type="dt" sz="half" idx="10"/>
          </p:nvPr>
        </p:nvSpPr>
        <p:spPr/>
        <p:txBody>
          <a:bodyPr/>
          <a:lstStyle/>
          <a:p>
            <a:fld id="{573CB1AD-087E-41C1-AB45-2B9E5EC07A97}" type="datetimeFigureOut">
              <a:rPr lang="en-GB" smtClean="0"/>
              <a:t>03/04/2025</a:t>
            </a:fld>
            <a:endParaRPr lang="en-GB"/>
          </a:p>
        </p:txBody>
      </p:sp>
      <p:sp>
        <p:nvSpPr>
          <p:cNvPr id="3" name="Footer Placeholder 2">
            <a:extLst>
              <a:ext uri="{FF2B5EF4-FFF2-40B4-BE49-F238E27FC236}">
                <a16:creationId xmlns:a16="http://schemas.microsoft.com/office/drawing/2014/main" id="{BB0D1ADF-592E-00BA-2D81-19992FB22A9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F7F6952-5571-8BBC-E8C3-F64631302770}"/>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2666095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6A919-9CDB-5E12-F219-EE075F8D5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8C7EF37-956A-171B-AC22-1DDECCB2E9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6324B76-0273-44DC-D9CF-9B416FCAA4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2A9D1-9CB0-4190-F8DA-13D31B9594E5}"/>
              </a:ext>
            </a:extLst>
          </p:cNvPr>
          <p:cNvSpPr>
            <a:spLocks noGrp="1"/>
          </p:cNvSpPr>
          <p:nvPr>
            <p:ph type="dt" sz="half" idx="10"/>
          </p:nvPr>
        </p:nvSpPr>
        <p:spPr/>
        <p:txBody>
          <a:bodyPr/>
          <a:lstStyle/>
          <a:p>
            <a:fld id="{573CB1AD-087E-41C1-AB45-2B9E5EC07A97}" type="datetimeFigureOut">
              <a:rPr lang="en-GB" smtClean="0"/>
              <a:t>03/04/2025</a:t>
            </a:fld>
            <a:endParaRPr lang="en-GB"/>
          </a:p>
        </p:txBody>
      </p:sp>
      <p:sp>
        <p:nvSpPr>
          <p:cNvPr id="6" name="Footer Placeholder 5">
            <a:extLst>
              <a:ext uri="{FF2B5EF4-FFF2-40B4-BE49-F238E27FC236}">
                <a16:creationId xmlns:a16="http://schemas.microsoft.com/office/drawing/2014/main" id="{ACE8DB13-A0FC-D7AB-98C6-46441DDF35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195741-0283-EF40-6201-DFE14A7E4958}"/>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4000670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9397-0EEC-2F94-85DE-D1C9D893A2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373F3CE-7097-7498-4905-8FF0687148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8FDA07A-36E2-2090-2B02-9A4F442C1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4A8D8F-FFB3-041E-ACE8-46232D6C33BC}"/>
              </a:ext>
            </a:extLst>
          </p:cNvPr>
          <p:cNvSpPr>
            <a:spLocks noGrp="1"/>
          </p:cNvSpPr>
          <p:nvPr>
            <p:ph type="dt" sz="half" idx="10"/>
          </p:nvPr>
        </p:nvSpPr>
        <p:spPr/>
        <p:txBody>
          <a:bodyPr/>
          <a:lstStyle/>
          <a:p>
            <a:fld id="{573CB1AD-087E-41C1-AB45-2B9E5EC07A97}" type="datetimeFigureOut">
              <a:rPr lang="en-GB" smtClean="0"/>
              <a:t>03/04/2025</a:t>
            </a:fld>
            <a:endParaRPr lang="en-GB"/>
          </a:p>
        </p:txBody>
      </p:sp>
      <p:sp>
        <p:nvSpPr>
          <p:cNvPr id="6" name="Footer Placeholder 5">
            <a:extLst>
              <a:ext uri="{FF2B5EF4-FFF2-40B4-BE49-F238E27FC236}">
                <a16:creationId xmlns:a16="http://schemas.microsoft.com/office/drawing/2014/main" id="{EB537BF2-11E8-9E45-7C6F-062E322455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9B367C-B3CC-9DD6-7AFF-401C5674A5F0}"/>
              </a:ext>
            </a:extLst>
          </p:cNvPr>
          <p:cNvSpPr>
            <a:spLocks noGrp="1"/>
          </p:cNvSpPr>
          <p:nvPr>
            <p:ph type="sldNum" sz="quarter" idx="12"/>
          </p:nvPr>
        </p:nvSpPr>
        <p:spPr/>
        <p:txBody>
          <a:bodyPr/>
          <a:lstStyle/>
          <a:p>
            <a:fld id="{115E407D-C3B0-4939-A4D2-851C6EBB95AD}" type="slidenum">
              <a:rPr lang="en-GB" smtClean="0"/>
              <a:t>‹#›</a:t>
            </a:fld>
            <a:endParaRPr lang="en-GB"/>
          </a:p>
        </p:txBody>
      </p:sp>
    </p:spTree>
    <p:extLst>
      <p:ext uri="{BB962C8B-B14F-4D97-AF65-F5344CB8AC3E}">
        <p14:creationId xmlns:p14="http://schemas.microsoft.com/office/powerpoint/2010/main" val="4042613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AFB8A4-B098-D2E0-1AF7-DB4E03B836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D4E4A1-35C4-1D80-CEB5-71C3B81DF2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CDE422-1496-40E5-96C9-DDEC28463B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3CB1AD-087E-41C1-AB45-2B9E5EC07A97}" type="datetimeFigureOut">
              <a:rPr lang="en-GB" smtClean="0"/>
              <a:t>03/04/2025</a:t>
            </a:fld>
            <a:endParaRPr lang="en-GB"/>
          </a:p>
        </p:txBody>
      </p:sp>
      <p:sp>
        <p:nvSpPr>
          <p:cNvPr id="5" name="Footer Placeholder 4">
            <a:extLst>
              <a:ext uri="{FF2B5EF4-FFF2-40B4-BE49-F238E27FC236}">
                <a16:creationId xmlns:a16="http://schemas.microsoft.com/office/drawing/2014/main" id="{950E63BF-4938-84E7-3E35-FE8184DE4A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1064CCB-BBB5-151B-C279-68D358122D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5E407D-C3B0-4939-A4D2-851C6EBB95AD}" type="slidenum">
              <a:rPr lang="en-GB" smtClean="0"/>
              <a:t>‹#›</a:t>
            </a:fld>
            <a:endParaRPr lang="en-GB"/>
          </a:p>
        </p:txBody>
      </p:sp>
    </p:spTree>
    <p:extLst>
      <p:ext uri="{BB962C8B-B14F-4D97-AF65-F5344CB8AC3E}">
        <p14:creationId xmlns:p14="http://schemas.microsoft.com/office/powerpoint/2010/main" val="4015477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FC3889F-719E-1515-8880-698FB3B7F52B}"/>
              </a:ext>
            </a:extLst>
          </p:cNvPr>
          <p:cNvSpPr>
            <a:spLocks noGrp="1"/>
          </p:cNvSpPr>
          <p:nvPr>
            <p:ph type="ctrTitle"/>
          </p:nvPr>
        </p:nvSpPr>
        <p:spPr>
          <a:xfrm>
            <a:off x="784294" y="491351"/>
            <a:ext cx="3787706" cy="2795160"/>
          </a:xfrm>
        </p:spPr>
        <p:txBody>
          <a:bodyPr>
            <a:normAutofit/>
          </a:bodyPr>
          <a:lstStyle/>
          <a:p>
            <a:pPr algn="l"/>
            <a:r>
              <a:rPr lang="en-GB" sz="4600" dirty="0">
                <a:solidFill>
                  <a:srgbClr val="660033"/>
                </a:solidFill>
              </a:rPr>
              <a:t>Misogyny Awareness Training</a:t>
            </a:r>
          </a:p>
        </p:txBody>
      </p:sp>
      <p:sp>
        <p:nvSpPr>
          <p:cNvPr id="3" name="Subtitle 2">
            <a:extLst>
              <a:ext uri="{FF2B5EF4-FFF2-40B4-BE49-F238E27FC236}">
                <a16:creationId xmlns:a16="http://schemas.microsoft.com/office/drawing/2014/main" id="{9D183EAB-E9AA-86E0-F7D5-29D435E798A6}"/>
              </a:ext>
            </a:extLst>
          </p:cNvPr>
          <p:cNvSpPr>
            <a:spLocks noGrp="1"/>
          </p:cNvSpPr>
          <p:nvPr>
            <p:ph type="subTitle" idx="1"/>
          </p:nvPr>
        </p:nvSpPr>
        <p:spPr>
          <a:xfrm>
            <a:off x="996287" y="4121253"/>
            <a:ext cx="3125337" cy="1136843"/>
          </a:xfrm>
        </p:spPr>
        <p:txBody>
          <a:bodyPr>
            <a:normAutofit/>
          </a:bodyPr>
          <a:lstStyle/>
          <a:p>
            <a:r>
              <a:rPr lang="en-GB" sz="1800" dirty="0"/>
              <a:t> </a:t>
            </a:r>
          </a:p>
        </p:txBody>
      </p:sp>
      <p:pic>
        <p:nvPicPr>
          <p:cNvPr id="4" name="Picture 3">
            <a:extLst>
              <a:ext uri="{FF2B5EF4-FFF2-40B4-BE49-F238E27FC236}">
                <a16:creationId xmlns:a16="http://schemas.microsoft.com/office/drawing/2014/main" id="{F0A4B06F-E84E-D051-1E6C-500BE6777FC6}"/>
              </a:ext>
            </a:extLst>
          </p:cNvPr>
          <p:cNvPicPr>
            <a:picLocks noChangeAspect="1"/>
          </p:cNvPicPr>
          <p:nvPr/>
        </p:nvPicPr>
        <p:blipFill>
          <a:blip r:embed="rId5"/>
          <a:stretch>
            <a:fillRect/>
          </a:stretch>
        </p:blipFill>
        <p:spPr>
          <a:xfrm>
            <a:off x="5895751" y="2836012"/>
            <a:ext cx="5708649" cy="1156001"/>
          </a:xfrm>
          <a:prstGeom prst="rect">
            <a:avLst/>
          </a:prstGeom>
        </p:spPr>
      </p:pic>
      <p:pic>
        <p:nvPicPr>
          <p:cNvPr id="21" name="Video 20">
            <a:hlinkClick r:id="" action="ppaction://media"/>
            <a:extLst>
              <a:ext uri="{FF2B5EF4-FFF2-40B4-BE49-F238E27FC236}">
                <a16:creationId xmlns:a16="http://schemas.microsoft.com/office/drawing/2014/main" id="{F172697C-C46D-A676-CF9B-4E5DAC02C91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43985865"/>
      </p:ext>
    </p:extLst>
  </p:cSld>
  <p:clrMapOvr>
    <a:masterClrMapping/>
  </p:clrMapOvr>
  <mc:AlternateContent xmlns:mc="http://schemas.openxmlformats.org/markup-compatibility/2006" xmlns:p14="http://schemas.microsoft.com/office/powerpoint/2010/main">
    <mc:Choice Requires="p14">
      <p:transition spd="slow" p14:dur="2000" advTm="53724"/>
    </mc:Choice>
    <mc:Fallback xmlns="">
      <p:transition spd="slow" advTm="53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2EA082-8886-C8FB-4BEE-1B1335CDFFB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FEE3AC-4457-75F0-57D2-9B269F544E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Freeform: Shape 10">
            <a:extLst>
              <a:ext uri="{FF2B5EF4-FFF2-40B4-BE49-F238E27FC236}">
                <a16:creationId xmlns:a16="http://schemas.microsoft.com/office/drawing/2014/main" id="{869B0362-F3ED-9139-D016-B5730D887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12FA127-CC5E-DE7D-4479-941477C8EE51}"/>
              </a:ext>
            </a:extLst>
          </p:cNvPr>
          <p:cNvSpPr>
            <a:spLocks noGrp="1"/>
          </p:cNvSpPr>
          <p:nvPr>
            <p:ph type="ctrTitle"/>
          </p:nvPr>
        </p:nvSpPr>
        <p:spPr>
          <a:xfrm>
            <a:off x="697208" y="1601694"/>
            <a:ext cx="3787706" cy="2795160"/>
          </a:xfrm>
        </p:spPr>
        <p:txBody>
          <a:bodyPr>
            <a:normAutofit/>
          </a:bodyPr>
          <a:lstStyle/>
          <a:p>
            <a:pPr algn="l"/>
            <a:r>
              <a:rPr lang="en-GB" sz="4600" dirty="0">
                <a:solidFill>
                  <a:srgbClr val="660033"/>
                </a:solidFill>
              </a:rPr>
              <a:t>Misogyny Awareness Training</a:t>
            </a:r>
            <a:endParaRPr lang="en-GB" sz="4600" dirty="0"/>
          </a:p>
        </p:txBody>
      </p:sp>
      <p:sp>
        <p:nvSpPr>
          <p:cNvPr id="3" name="Subtitle 2">
            <a:extLst>
              <a:ext uri="{FF2B5EF4-FFF2-40B4-BE49-F238E27FC236}">
                <a16:creationId xmlns:a16="http://schemas.microsoft.com/office/drawing/2014/main" id="{3218C5C3-7488-EDA8-9BDA-4E3D8076F5EF}"/>
              </a:ext>
            </a:extLst>
          </p:cNvPr>
          <p:cNvSpPr>
            <a:spLocks noGrp="1"/>
          </p:cNvSpPr>
          <p:nvPr>
            <p:ph type="subTitle" idx="1"/>
          </p:nvPr>
        </p:nvSpPr>
        <p:spPr>
          <a:xfrm>
            <a:off x="6389915" y="1320509"/>
            <a:ext cx="5595255" cy="4840805"/>
          </a:xfrm>
        </p:spPr>
        <p:txBody>
          <a:bodyPr>
            <a:normAutofit lnSpcReduction="10000"/>
          </a:bodyPr>
          <a:lstStyle/>
          <a:p>
            <a:r>
              <a:rPr lang="en-GB" sz="3200" b="1" dirty="0"/>
              <a:t>Learning Outcomes </a:t>
            </a:r>
          </a:p>
          <a:p>
            <a:endParaRPr lang="en-GB" sz="3200" b="1" dirty="0"/>
          </a:p>
          <a:p>
            <a:pPr marL="342900" lvl="0" indent="-342900" algn="l">
              <a:lnSpc>
                <a:spcPct val="107000"/>
              </a:lnSpc>
              <a:buFont typeface="Symbol" panose="05050102010706020507" pitchFamily="18" charset="2"/>
              <a:buChar char=""/>
            </a:pPr>
            <a:r>
              <a:rPr lang="en-GB" kern="100" dirty="0">
                <a:effectLst/>
                <a:latin typeface="Aptos" panose="020B0004020202020204" pitchFamily="34" charset="0"/>
                <a:ea typeface="Aptos" panose="020B0004020202020204" pitchFamily="34" charset="0"/>
                <a:cs typeface="Times New Roman" panose="02020603050405020304" pitchFamily="18" charset="0"/>
              </a:rPr>
              <a:t>Understand what misogyny is </a:t>
            </a:r>
          </a:p>
          <a:p>
            <a:pPr marL="342900" lvl="0" indent="-342900" algn="l">
              <a:lnSpc>
                <a:spcPct val="107000"/>
              </a:lnSpc>
              <a:buFont typeface="Symbol" panose="05050102010706020507" pitchFamily="18" charset="2"/>
              <a:buChar char=""/>
            </a:pPr>
            <a:r>
              <a:rPr lang="en-GB" kern="100" dirty="0">
                <a:effectLst/>
                <a:latin typeface="Aptos" panose="020B0004020202020204" pitchFamily="34" charset="0"/>
                <a:ea typeface="Aptos" panose="020B0004020202020204" pitchFamily="34" charset="0"/>
                <a:cs typeface="Times New Roman" panose="02020603050405020304" pitchFamily="18" charset="0"/>
              </a:rPr>
              <a:t>Give learners practical skills for recognising and resisting it in their lives and workplaces</a:t>
            </a:r>
          </a:p>
          <a:p>
            <a:pPr marL="342900" lvl="0" indent="-342900" algn="l">
              <a:lnSpc>
                <a:spcPct val="107000"/>
              </a:lnSpc>
              <a:buFont typeface="Symbol" panose="05050102010706020507" pitchFamily="18" charset="2"/>
              <a:buChar char=""/>
            </a:pPr>
            <a:r>
              <a:rPr lang="en-GB" kern="100" dirty="0">
                <a:effectLst/>
                <a:latin typeface="Aptos" panose="020B0004020202020204" pitchFamily="34" charset="0"/>
                <a:ea typeface="Aptos" panose="020B0004020202020204" pitchFamily="34" charset="0"/>
                <a:cs typeface="Times New Roman" panose="02020603050405020304" pitchFamily="18" charset="0"/>
              </a:rPr>
              <a:t>Understand how misogyny interacts with other forms of oppression</a:t>
            </a:r>
          </a:p>
          <a:p>
            <a:pPr marL="342900" lvl="0" indent="-342900" algn="l">
              <a:lnSpc>
                <a:spcPct val="107000"/>
              </a:lnSpc>
              <a:spcAft>
                <a:spcPts val="800"/>
              </a:spcAft>
              <a:buFont typeface="Symbol" panose="05050102010706020507" pitchFamily="18" charset="2"/>
              <a:buChar char=""/>
            </a:pPr>
            <a:r>
              <a:rPr lang="en-GB" kern="100" dirty="0">
                <a:effectLst/>
                <a:latin typeface="Aptos" panose="020B0004020202020204" pitchFamily="34" charset="0"/>
                <a:ea typeface="Aptos" panose="020B0004020202020204" pitchFamily="34" charset="0"/>
                <a:cs typeface="Times New Roman" panose="02020603050405020304" pitchFamily="18" charset="0"/>
              </a:rPr>
              <a:t>Understand the impact of misogyny and the need for individual and collective care </a:t>
            </a:r>
          </a:p>
          <a:p>
            <a:pPr marL="285750" indent="-285750">
              <a:buFont typeface="Arial" panose="020B0604020202020204" pitchFamily="34" charset="0"/>
              <a:buChar char="•"/>
            </a:pPr>
            <a:endParaRPr lang="en-GB" sz="1800" dirty="0"/>
          </a:p>
          <a:p>
            <a:endParaRPr lang="en-GB" sz="1800" dirty="0"/>
          </a:p>
        </p:txBody>
      </p:sp>
      <p:pic>
        <p:nvPicPr>
          <p:cNvPr id="16" name="Video 15">
            <a:hlinkClick r:id="" action="ppaction://media"/>
            <a:extLst>
              <a:ext uri="{FF2B5EF4-FFF2-40B4-BE49-F238E27FC236}">
                <a16:creationId xmlns:a16="http://schemas.microsoft.com/office/drawing/2014/main" id="{34C95560-E495-35ED-04D9-AE73DF99064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68913888"/>
      </p:ext>
    </p:extLst>
  </p:cSld>
  <p:clrMapOvr>
    <a:masterClrMapping/>
  </p:clrMapOvr>
  <mc:AlternateContent xmlns:mc="http://schemas.openxmlformats.org/markup-compatibility/2006" xmlns:p14="http://schemas.microsoft.com/office/powerpoint/2010/main">
    <mc:Choice Requires="p14">
      <p:transition spd="slow" p14:dur="2000" advTm="35545"/>
    </mc:Choice>
    <mc:Fallback xmlns="">
      <p:transition spd="slow" advTm="35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276</TotalTime>
  <Words>187</Words>
  <Application>Microsoft Office PowerPoint</Application>
  <PresentationFormat>Widescreen</PresentationFormat>
  <Paragraphs>13</Paragraphs>
  <Slides>2</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Aptos</vt:lpstr>
      <vt:lpstr>Aptos Display</vt:lpstr>
      <vt:lpstr>Arial</vt:lpstr>
      <vt:lpstr>Montserrat</vt:lpstr>
      <vt:lpstr>Open Sans</vt:lpstr>
      <vt:lpstr>Symbol</vt:lpstr>
      <vt:lpstr>Office Theme</vt:lpstr>
      <vt:lpstr>Misogyny Awareness Training</vt:lpstr>
      <vt:lpstr>Misogyny Awareness Training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Ruth Norman Mason</dc:creator>
  <cp:lastModifiedBy>Steven Brasier</cp:lastModifiedBy>
  <cp:revision>6</cp:revision>
  <dcterms:created xsi:type="dcterms:W3CDTF">2024-10-29T12:17:27Z</dcterms:created>
  <dcterms:modified xsi:type="dcterms:W3CDTF">2025-04-03T16:57:10Z</dcterms:modified>
</cp:coreProperties>
</file>